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Nunito"/>
      <p:regular r:id="rId26"/>
      <p:bold r:id="rId27"/>
      <p:italic r:id="rId28"/>
      <p:boldItalic r:id="rId29"/>
    </p:embeddedFont>
    <p:embeddedFont>
      <p:font typeface="Corbel"/>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jo/I9Ki2RoCbWxOP0mtoZO42KF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unito-regular.fntdata"/><Relationship Id="rId25" Type="http://schemas.openxmlformats.org/officeDocument/2006/relationships/slide" Target="slides/slide21.xml"/><Relationship Id="rId28" Type="http://schemas.openxmlformats.org/officeDocument/2006/relationships/font" Target="fonts/Nunito-italic.fntdata"/><Relationship Id="rId27" Type="http://schemas.openxmlformats.org/officeDocument/2006/relationships/font" Target="fonts/Nuni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orbel-bold.fntdata"/><Relationship Id="rId30" Type="http://schemas.openxmlformats.org/officeDocument/2006/relationships/font" Target="fonts/Corbel-regular.fntdata"/><Relationship Id="rId11" Type="http://schemas.openxmlformats.org/officeDocument/2006/relationships/slide" Target="slides/slide7.xml"/><Relationship Id="rId33" Type="http://schemas.openxmlformats.org/officeDocument/2006/relationships/font" Target="fonts/Corbel-boldItalic.fntdata"/><Relationship Id="rId10" Type="http://schemas.openxmlformats.org/officeDocument/2006/relationships/slide" Target="slides/slide6.xml"/><Relationship Id="rId32" Type="http://schemas.openxmlformats.org/officeDocument/2006/relationships/font" Target="fonts/Corbel-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cf8fba7710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cf8fba771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56497c7f8070d2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956497c7f8070d2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Identify that there are some questions that have 2 marks and some that have 1.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4dbf9df275f35824_0:notes"/>
          <p:cNvSpPr/>
          <p:nvPr>
            <p:ph idx="2" type="sldImg"/>
          </p:nvPr>
        </p:nvSpPr>
        <p:spPr>
          <a:xfrm>
            <a:off x="382588"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6" name="Google Shape;216;g4dbf9df275f35824_0:notes"/>
          <p:cNvSpPr txBox="1"/>
          <p:nvPr>
            <p:ph idx="1" type="body"/>
          </p:nvPr>
        </p:nvSpPr>
        <p:spPr>
          <a:xfrm>
            <a:off x="916201" y="4344111"/>
            <a:ext cx="5025600" cy="411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i="1" lang="en-GB"/>
              <a:t>It is also important to know when not to use an algorithm, for example in calculating things like:</a:t>
            </a:r>
            <a:endParaRPr/>
          </a:p>
          <a:p>
            <a:pPr indent="0" lvl="0" marL="0" rtl="0" algn="l">
              <a:spcBef>
                <a:spcPts val="0"/>
              </a:spcBef>
              <a:spcAft>
                <a:spcPts val="0"/>
              </a:spcAft>
              <a:buNone/>
            </a:pPr>
            <a:r>
              <a:rPr i="1" lang="en-GB"/>
              <a:t>1002 – 998</a:t>
            </a:r>
            <a:endParaRPr/>
          </a:p>
          <a:p>
            <a:pPr indent="0" lvl="0" marL="0" rtl="0" algn="l">
              <a:spcBef>
                <a:spcPts val="0"/>
              </a:spcBef>
              <a:spcAft>
                <a:spcPts val="0"/>
              </a:spcAft>
              <a:buNone/>
            </a:pPr>
            <a:r>
              <a:rPr i="1" lang="en-GB"/>
              <a:t>101 + 99</a:t>
            </a:r>
            <a:endParaRPr/>
          </a:p>
          <a:p>
            <a:pPr indent="0" lvl="0" marL="0" rtl="0" algn="l">
              <a:spcBef>
                <a:spcPts val="0"/>
              </a:spcBef>
              <a:spcAft>
                <a:spcPts val="0"/>
              </a:spcAft>
              <a:buNone/>
            </a:pPr>
            <a:r>
              <a:rPr i="1" lang="en-GB"/>
              <a:t>100 × 46 or even 50 × 46</a:t>
            </a:r>
            <a:endParaRPr/>
          </a:p>
          <a:p>
            <a:pPr indent="0" lvl="0" marL="0" rtl="0" algn="l">
              <a:spcBef>
                <a:spcPts val="0"/>
              </a:spcBef>
              <a:spcAft>
                <a:spcPts val="0"/>
              </a:spcAft>
              <a:buNone/>
            </a:pPr>
            <a:r>
              <a:rPr i="1" lang="en-GB"/>
              <a:t>300 ÷ 50</a:t>
            </a:r>
            <a:endParaRPr/>
          </a:p>
          <a:p>
            <a:pPr indent="0" lvl="0" marL="0" rtl="0" algn="l">
              <a:spcBef>
                <a:spcPts val="0"/>
              </a:spcBef>
              <a:spcAft>
                <a:spcPts val="0"/>
              </a:spcAft>
              <a:buNone/>
            </a:pPr>
            <a:r>
              <a:rPr i="1" lang="en-GB"/>
              <a:t>… where more flexible mental methods would be more appropriate than a standard algorithm being used as a ‘sledge hammer to crack a nut’.</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c8ffbda8ce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c8ffbda8c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4d69d6e12ae30927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d69d6e12ae3092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c8ffbda8ce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c8ffbda8c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cf8fba771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1cf8fba7710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cf8fba7710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cf8fba771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cf8fba7710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cf8fba771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d86f5d42d67393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d86f5d42d67393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The DfE Key Stage 2 access arrangements guidance (https://assets.publishing.service.gov.uk/government/uploads/system/uploads/attachment_data/file/1109963/2023_key_stage_2_access_arrangements_guidance.pdf) gives more details on this, including which arrangements need prior permission. </a:t>
            </a:r>
            <a:endParaRPr/>
          </a:p>
          <a:p>
            <a:pPr indent="0" lvl="0" marL="158750" rtl="0" algn="l">
              <a:lnSpc>
                <a:spcPct val="100000"/>
              </a:lnSpc>
              <a:spcBef>
                <a:spcPts val="0"/>
              </a:spcBef>
              <a:spcAft>
                <a:spcPts val="0"/>
              </a:spcAft>
              <a:buSzPts val="1100"/>
              <a:buNone/>
            </a:pPr>
            <a:r>
              <a:rPr lang="en-GB"/>
              <a:t>It should be noted that there are cases when pupils can have access to multiple arrangements (e.g. addition time and a scribe). These are detailed in the above document. </a:t>
            </a:r>
            <a:endParaRPr/>
          </a:p>
          <a:p>
            <a:pPr indent="0" lvl="0" marL="158750" rtl="0" algn="l">
              <a:lnSpc>
                <a:spcPct val="100000"/>
              </a:lnSpc>
              <a:spcBef>
                <a:spcPts val="0"/>
              </a:spcBef>
              <a:spcAft>
                <a:spcPts val="0"/>
              </a:spcAft>
              <a:buSzPts val="1100"/>
              <a:buNone/>
            </a:pPr>
            <a:r>
              <a:rPr lang="en-GB"/>
              <a:t>Also note, any pupil can ask for a question to be read to them, though not explained to them. In mathematics, words and numbers may be read but mathematical symbols cannot be read.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 name="Shape 13"/>
        <p:cNvGrpSpPr/>
        <p:nvPr/>
      </p:nvGrpSpPr>
      <p:grpSpPr>
        <a:xfrm>
          <a:off x="0" y="0"/>
          <a:ext cx="0" cy="0"/>
          <a:chOff x="0" y="0"/>
          <a:chExt cx="0" cy="0"/>
        </a:xfrm>
      </p:grpSpPr>
      <p:sp>
        <p:nvSpPr>
          <p:cNvPr id="14" name="Google Shape;14;p21"/>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1"/>
          <p:cNvSpPr/>
          <p:nvPr/>
        </p:nvSpPr>
        <p:spPr>
          <a:xfrm>
            <a:off x="9270263" y="761999"/>
            <a:ext cx="2925318" cy="5334001"/>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1"/>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18" name="Google Shape;18;p2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75" name="Google Shape;75;p3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1" name="Google Shape;81;p3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sp>
        <p:nvSpPr>
          <p:cNvPr id="85" name="Google Shape;85;g956497c7f8070d2_62"/>
          <p:cNvSpPr txBox="1"/>
          <p:nvPr>
            <p:ph type="title"/>
          </p:nvPr>
        </p:nvSpPr>
        <p:spPr>
          <a:xfrm>
            <a:off x="290467" y="276333"/>
            <a:ext cx="11360700" cy="5796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3700"/>
              <a:buNone/>
              <a:defRPr sz="2400">
                <a:latin typeface="Arial"/>
                <a:ea typeface="Arial"/>
                <a:cs typeface="Arial"/>
                <a:sym typeface="Arial"/>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86" name="Google Shape;86;g956497c7f8070d2_62"/>
          <p:cNvSpPr txBox="1"/>
          <p:nvPr>
            <p:ph idx="1" type="body"/>
          </p:nvPr>
        </p:nvSpPr>
        <p:spPr>
          <a:xfrm>
            <a:off x="415600" y="985736"/>
            <a:ext cx="11360700" cy="5106000"/>
          </a:xfrm>
          <a:prstGeom prst="rect">
            <a:avLst/>
          </a:prstGeom>
          <a:noFill/>
          <a:ln>
            <a:noFill/>
          </a:ln>
        </p:spPr>
        <p:txBody>
          <a:bodyPr anchorCtr="0" anchor="t" bIns="121900" lIns="121900" spcFirstLastPara="1" rIns="121900" wrap="square" tIns="121900">
            <a:noAutofit/>
          </a:bodyPr>
          <a:lstStyle>
            <a:lvl1pPr indent="-381000" lvl="0" marL="457200" rtl="0" algn="l">
              <a:lnSpc>
                <a:spcPct val="115000"/>
              </a:lnSpc>
              <a:spcBef>
                <a:spcPts val="0"/>
              </a:spcBef>
              <a:spcAft>
                <a:spcPts val="0"/>
              </a:spcAft>
              <a:buSzPts val="2400"/>
              <a:buFont typeface="Nunito"/>
              <a:buChar char="●"/>
              <a:defRPr sz="2100">
                <a:solidFill>
                  <a:schemeClr val="dk1"/>
                </a:solidFill>
                <a:latin typeface="Arial"/>
                <a:ea typeface="Arial"/>
                <a:cs typeface="Arial"/>
                <a:sym typeface="Arial"/>
              </a:defRPr>
            </a:lvl1pPr>
            <a:lvl2pPr indent="-349250" lvl="1" marL="914400" rtl="0" algn="l">
              <a:lnSpc>
                <a:spcPct val="115000"/>
              </a:lnSpc>
              <a:spcBef>
                <a:spcPts val="2100"/>
              </a:spcBef>
              <a:spcAft>
                <a:spcPts val="0"/>
              </a:spcAft>
              <a:buSzPts val="1900"/>
              <a:buFont typeface="Nunito"/>
              <a:buChar char="○"/>
              <a:defRPr>
                <a:latin typeface="Nunito"/>
                <a:ea typeface="Nunito"/>
                <a:cs typeface="Nunito"/>
                <a:sym typeface="Nunito"/>
              </a:defRPr>
            </a:lvl2pPr>
            <a:lvl3pPr indent="-349250" lvl="2" marL="1371600" rtl="0" algn="l">
              <a:lnSpc>
                <a:spcPct val="115000"/>
              </a:lnSpc>
              <a:spcBef>
                <a:spcPts val="2100"/>
              </a:spcBef>
              <a:spcAft>
                <a:spcPts val="0"/>
              </a:spcAft>
              <a:buSzPts val="1900"/>
              <a:buChar char="■"/>
              <a:defRPr/>
            </a:lvl3pPr>
            <a:lvl4pPr indent="-349250" lvl="3" marL="1828800" rtl="0" algn="l">
              <a:lnSpc>
                <a:spcPct val="115000"/>
              </a:lnSpc>
              <a:spcBef>
                <a:spcPts val="2100"/>
              </a:spcBef>
              <a:spcAft>
                <a:spcPts val="0"/>
              </a:spcAft>
              <a:buSzPts val="1900"/>
              <a:buFont typeface="Nunito"/>
              <a:buChar char="●"/>
              <a:defRPr>
                <a:latin typeface="Nunito"/>
                <a:ea typeface="Nunito"/>
                <a:cs typeface="Nunito"/>
                <a:sym typeface="Nunito"/>
              </a:defRPr>
            </a:lvl4pPr>
            <a:lvl5pPr indent="-349250" lvl="4" marL="2286000" rtl="0" algn="l">
              <a:lnSpc>
                <a:spcPct val="115000"/>
              </a:lnSpc>
              <a:spcBef>
                <a:spcPts val="2100"/>
              </a:spcBef>
              <a:spcAft>
                <a:spcPts val="0"/>
              </a:spcAft>
              <a:buSzPts val="1900"/>
              <a:buFont typeface="Nunito"/>
              <a:buChar char="○"/>
              <a:defRPr>
                <a:latin typeface="Nunito"/>
                <a:ea typeface="Nunito"/>
                <a:cs typeface="Nunito"/>
                <a:sym typeface="Nunito"/>
              </a:defRPr>
            </a:lvl5pPr>
            <a:lvl6pPr indent="-349250" lvl="5" marL="2743200" rtl="0" algn="l">
              <a:lnSpc>
                <a:spcPct val="115000"/>
              </a:lnSpc>
              <a:spcBef>
                <a:spcPts val="2100"/>
              </a:spcBef>
              <a:spcAft>
                <a:spcPts val="0"/>
              </a:spcAft>
              <a:buSzPts val="1900"/>
              <a:buFont typeface="Nunito"/>
              <a:buChar char="■"/>
              <a:defRPr>
                <a:latin typeface="Nunito"/>
                <a:ea typeface="Nunito"/>
                <a:cs typeface="Nunito"/>
                <a:sym typeface="Nunito"/>
              </a:defRPr>
            </a:lvl6pPr>
            <a:lvl7pPr indent="-349250" lvl="6" marL="3200400" rtl="0" algn="l">
              <a:lnSpc>
                <a:spcPct val="115000"/>
              </a:lnSpc>
              <a:spcBef>
                <a:spcPts val="2100"/>
              </a:spcBef>
              <a:spcAft>
                <a:spcPts val="0"/>
              </a:spcAft>
              <a:buSzPts val="1900"/>
              <a:buFont typeface="Nunito"/>
              <a:buChar char="●"/>
              <a:defRPr>
                <a:latin typeface="Nunito"/>
                <a:ea typeface="Nunito"/>
                <a:cs typeface="Nunito"/>
                <a:sym typeface="Nunito"/>
              </a:defRPr>
            </a:lvl7pPr>
            <a:lvl8pPr indent="-349250" lvl="7" marL="3657600" rtl="0" algn="l">
              <a:lnSpc>
                <a:spcPct val="115000"/>
              </a:lnSpc>
              <a:spcBef>
                <a:spcPts val="2100"/>
              </a:spcBef>
              <a:spcAft>
                <a:spcPts val="0"/>
              </a:spcAft>
              <a:buSzPts val="1900"/>
              <a:buFont typeface="Nunito"/>
              <a:buChar char="○"/>
              <a:defRPr>
                <a:latin typeface="Nunito"/>
                <a:ea typeface="Nunito"/>
                <a:cs typeface="Nunito"/>
                <a:sym typeface="Nunito"/>
              </a:defRPr>
            </a:lvl8pPr>
            <a:lvl9pPr indent="-349250" lvl="8" marL="4114800" rtl="0" algn="l">
              <a:lnSpc>
                <a:spcPct val="115000"/>
              </a:lnSpc>
              <a:spcBef>
                <a:spcPts val="2100"/>
              </a:spcBef>
              <a:spcAft>
                <a:spcPts val="2100"/>
              </a:spcAft>
              <a:buSzPts val="1900"/>
              <a:buFont typeface="Nunito"/>
              <a:buChar char="■"/>
              <a:defRPr>
                <a:latin typeface="Nunito"/>
                <a:ea typeface="Nunito"/>
                <a:cs typeface="Nunito"/>
                <a:sym typeface="Nunito"/>
              </a:defRPr>
            </a:lvl9pPr>
          </a:lstStyle>
          <a:p/>
        </p:txBody>
      </p:sp>
      <p:sp>
        <p:nvSpPr>
          <p:cNvPr id="87" name="Google Shape;87;g956497c7f8070d2_6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rtl="0" algn="r">
              <a:lnSpc>
                <a:spcPct val="100000"/>
              </a:lnSpc>
              <a:spcBef>
                <a:spcPts val="0"/>
              </a:spcBef>
              <a:spcAft>
                <a:spcPts val="0"/>
              </a:spcAft>
              <a:buSzPts val="1300"/>
              <a:buNone/>
              <a:defRPr b="0" i="0" sz="1300" u="none" cap="none" strike="noStrike">
                <a:solidFill>
                  <a:schemeClr val="dk2"/>
                </a:solidFill>
                <a:latin typeface="Arial"/>
                <a:ea typeface="Arial"/>
                <a:cs typeface="Arial"/>
                <a:sym typeface="Arial"/>
              </a:defRPr>
            </a:lvl1pPr>
            <a:lvl2pPr indent="0" lvl="1" marL="0" rtl="0" algn="r">
              <a:lnSpc>
                <a:spcPct val="100000"/>
              </a:lnSpc>
              <a:spcBef>
                <a:spcPts val="0"/>
              </a:spcBef>
              <a:spcAft>
                <a:spcPts val="0"/>
              </a:spcAft>
              <a:buSzPts val="1300"/>
              <a:buNone/>
              <a:defRPr b="0" i="0" sz="1300" u="none" cap="none" strike="noStrike">
                <a:solidFill>
                  <a:schemeClr val="dk2"/>
                </a:solidFill>
                <a:latin typeface="Arial"/>
                <a:ea typeface="Arial"/>
                <a:cs typeface="Arial"/>
                <a:sym typeface="Arial"/>
              </a:defRPr>
            </a:lvl2pPr>
            <a:lvl3pPr indent="0" lvl="2" marL="0" rtl="0" algn="r">
              <a:lnSpc>
                <a:spcPct val="100000"/>
              </a:lnSpc>
              <a:spcBef>
                <a:spcPts val="0"/>
              </a:spcBef>
              <a:spcAft>
                <a:spcPts val="0"/>
              </a:spcAft>
              <a:buSzPts val="1300"/>
              <a:buNone/>
              <a:defRPr b="0" i="0" sz="1300" u="none" cap="none" strike="noStrike">
                <a:solidFill>
                  <a:schemeClr val="dk2"/>
                </a:solidFill>
                <a:latin typeface="Arial"/>
                <a:ea typeface="Arial"/>
                <a:cs typeface="Arial"/>
                <a:sym typeface="Arial"/>
              </a:defRPr>
            </a:lvl3pPr>
            <a:lvl4pPr indent="0" lvl="3" marL="0" rtl="0" algn="r">
              <a:lnSpc>
                <a:spcPct val="100000"/>
              </a:lnSpc>
              <a:spcBef>
                <a:spcPts val="0"/>
              </a:spcBef>
              <a:spcAft>
                <a:spcPts val="0"/>
              </a:spcAft>
              <a:buSzPts val="1300"/>
              <a:buNone/>
              <a:defRPr b="0" i="0" sz="1300" u="none" cap="none" strike="noStrike">
                <a:solidFill>
                  <a:schemeClr val="dk2"/>
                </a:solidFill>
                <a:latin typeface="Arial"/>
                <a:ea typeface="Arial"/>
                <a:cs typeface="Arial"/>
                <a:sym typeface="Arial"/>
              </a:defRPr>
            </a:lvl4pPr>
            <a:lvl5pPr indent="0" lvl="4" marL="0" rtl="0" algn="r">
              <a:lnSpc>
                <a:spcPct val="100000"/>
              </a:lnSpc>
              <a:spcBef>
                <a:spcPts val="0"/>
              </a:spcBef>
              <a:spcAft>
                <a:spcPts val="0"/>
              </a:spcAft>
              <a:buSzPts val="1300"/>
              <a:buNone/>
              <a:defRPr b="0" i="0" sz="1300" u="none" cap="none" strike="noStrike">
                <a:solidFill>
                  <a:schemeClr val="dk2"/>
                </a:solidFill>
                <a:latin typeface="Arial"/>
                <a:ea typeface="Arial"/>
                <a:cs typeface="Arial"/>
                <a:sym typeface="Arial"/>
              </a:defRPr>
            </a:lvl5pPr>
            <a:lvl6pPr indent="0" lvl="5" marL="0" rtl="0" algn="r">
              <a:lnSpc>
                <a:spcPct val="100000"/>
              </a:lnSpc>
              <a:spcBef>
                <a:spcPts val="0"/>
              </a:spcBef>
              <a:spcAft>
                <a:spcPts val="0"/>
              </a:spcAft>
              <a:buSzPts val="1300"/>
              <a:buNone/>
              <a:defRPr b="0" i="0" sz="1300" u="none" cap="none" strike="noStrike">
                <a:solidFill>
                  <a:schemeClr val="dk2"/>
                </a:solidFill>
                <a:latin typeface="Arial"/>
                <a:ea typeface="Arial"/>
                <a:cs typeface="Arial"/>
                <a:sym typeface="Arial"/>
              </a:defRPr>
            </a:lvl6pPr>
            <a:lvl7pPr indent="0" lvl="6" marL="0" rtl="0" algn="r">
              <a:lnSpc>
                <a:spcPct val="100000"/>
              </a:lnSpc>
              <a:spcBef>
                <a:spcPts val="0"/>
              </a:spcBef>
              <a:spcAft>
                <a:spcPts val="0"/>
              </a:spcAft>
              <a:buSzPts val="1300"/>
              <a:buNone/>
              <a:defRPr b="0" i="0" sz="1300" u="none" cap="none" strike="noStrike">
                <a:solidFill>
                  <a:schemeClr val="dk2"/>
                </a:solidFill>
                <a:latin typeface="Arial"/>
                <a:ea typeface="Arial"/>
                <a:cs typeface="Arial"/>
                <a:sym typeface="Arial"/>
              </a:defRPr>
            </a:lvl7pPr>
            <a:lvl8pPr indent="0" lvl="7" marL="0" rtl="0" algn="r">
              <a:lnSpc>
                <a:spcPct val="100000"/>
              </a:lnSpc>
              <a:spcBef>
                <a:spcPts val="0"/>
              </a:spcBef>
              <a:spcAft>
                <a:spcPts val="0"/>
              </a:spcAft>
              <a:buSzPts val="1300"/>
              <a:buNone/>
              <a:defRPr b="0" i="0" sz="1300" u="none" cap="none" strike="noStrike">
                <a:solidFill>
                  <a:schemeClr val="dk2"/>
                </a:solidFill>
                <a:latin typeface="Arial"/>
                <a:ea typeface="Arial"/>
                <a:cs typeface="Arial"/>
                <a:sym typeface="Arial"/>
              </a:defRPr>
            </a:lvl8pPr>
            <a:lvl9pPr indent="0" lvl="8" marL="0" rtl="0" algn="r">
              <a:lnSpc>
                <a:spcPct val="100000"/>
              </a:lnSpc>
              <a:spcBef>
                <a:spcPts val="0"/>
              </a:spcBef>
              <a:spcAft>
                <a:spcPts val="0"/>
              </a:spcAft>
              <a:buSzPts val="1300"/>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8" name="Google Shape;88;g956497c7f8070d2_62"/>
          <p:cNvPicPr preferRelativeResize="0"/>
          <p:nvPr/>
        </p:nvPicPr>
        <p:blipFill rotWithShape="1">
          <a:blip r:embed="rId2">
            <a:alphaModFix/>
          </a:blip>
          <a:srcRect b="0" l="0" r="0" t="0"/>
          <a:stretch/>
        </p:blipFill>
        <p:spPr>
          <a:xfrm>
            <a:off x="0" y="5932400"/>
            <a:ext cx="2159116" cy="925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4" name="Google Shape;24;p2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900"/>
              <a:buFont typeface="Corbel"/>
              <a:buNone/>
              <a:defRPr b="0" sz="59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30" name="Google Shape;30;p2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6" name="Google Shape;36;p24"/>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7" name="Google Shape;37;p2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3" name="Google Shape;43;p25"/>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4" name="Google Shape;44;p25"/>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5" name="Google Shape;45;p25"/>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6" name="Google Shape;46;p2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4" name="Shape 54"/>
        <p:cNvGrpSpPr/>
        <p:nvPr/>
      </p:nvGrpSpPr>
      <p:grpSpPr>
        <a:xfrm>
          <a:off x="0" y="0"/>
          <a:ext cx="0" cy="0"/>
          <a:chOff x="0" y="0"/>
          <a:chExt cx="0" cy="0"/>
        </a:xfrm>
      </p:grpSpPr>
      <p:sp>
        <p:nvSpPr>
          <p:cNvPr id="55" name="Google Shape;55;p2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61" name="Google Shape;61;p28"/>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2" name="Google Shape;62;p2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p:nvPr>
            <p:ph idx="2" type="pic"/>
          </p:nvPr>
        </p:nvSpPr>
        <p:spPr>
          <a:xfrm>
            <a:off x="3570644" y="767419"/>
            <a:ext cx="8115230" cy="5330952"/>
          </a:xfrm>
          <a:prstGeom prst="rect">
            <a:avLst/>
          </a:prstGeom>
          <a:solidFill>
            <a:srgbClr val="BFBFBF"/>
          </a:solidFill>
          <a:ln>
            <a:noFill/>
          </a:ln>
        </p:spPr>
      </p:sp>
      <p:sp>
        <p:nvSpPr>
          <p:cNvPr id="68" name="Google Shape;68;p29"/>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9" name="Google Shape;69;p2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2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20"/>
          <p:cNvSpPr/>
          <p:nvPr/>
        </p:nvSpPr>
        <p:spPr>
          <a:xfrm>
            <a:off x="11815864" y="758952"/>
            <a:ext cx="384048" cy="5330952"/>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20"/>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595959"/>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595959"/>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595959"/>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0" name="Google Shape;10;p2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1" name="Google Shape;11;p2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2" name="Google Shape;12;p2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chemeClr val="accent1"/>
                </a:solidFill>
                <a:latin typeface="Corbel"/>
                <a:ea typeface="Corbel"/>
                <a:cs typeface="Corbel"/>
                <a:sym typeface="Corbel"/>
              </a:defRPr>
            </a:lvl1pPr>
            <a:lvl2pPr indent="0" lvl="1" marL="0" marR="0" rtl="0" algn="r">
              <a:spcBef>
                <a:spcPts val="0"/>
              </a:spcBef>
              <a:buNone/>
              <a:defRPr b="1" i="0" sz="1200" u="none" cap="none" strike="noStrike">
                <a:solidFill>
                  <a:schemeClr val="accent1"/>
                </a:solidFill>
                <a:latin typeface="Corbel"/>
                <a:ea typeface="Corbel"/>
                <a:cs typeface="Corbel"/>
                <a:sym typeface="Corbel"/>
              </a:defRPr>
            </a:lvl2pPr>
            <a:lvl3pPr indent="0" lvl="2" marL="0" marR="0" rtl="0" algn="r">
              <a:spcBef>
                <a:spcPts val="0"/>
              </a:spcBef>
              <a:buNone/>
              <a:defRPr b="1" i="0" sz="1200" u="none" cap="none" strike="noStrike">
                <a:solidFill>
                  <a:schemeClr val="accent1"/>
                </a:solidFill>
                <a:latin typeface="Corbel"/>
                <a:ea typeface="Corbel"/>
                <a:cs typeface="Corbel"/>
                <a:sym typeface="Corbel"/>
              </a:defRPr>
            </a:lvl3pPr>
            <a:lvl4pPr indent="0" lvl="3" marL="0" marR="0" rtl="0" algn="r">
              <a:spcBef>
                <a:spcPts val="0"/>
              </a:spcBef>
              <a:buNone/>
              <a:defRPr b="1" i="0" sz="1200" u="none" cap="none" strike="noStrike">
                <a:solidFill>
                  <a:schemeClr val="accent1"/>
                </a:solidFill>
                <a:latin typeface="Corbel"/>
                <a:ea typeface="Corbel"/>
                <a:cs typeface="Corbel"/>
                <a:sym typeface="Corbel"/>
              </a:defRPr>
            </a:lvl4pPr>
            <a:lvl5pPr indent="0" lvl="4" marL="0" marR="0" rtl="0" algn="r">
              <a:spcBef>
                <a:spcPts val="0"/>
              </a:spcBef>
              <a:buNone/>
              <a:defRPr b="1" i="0" sz="1200" u="none" cap="none" strike="noStrike">
                <a:solidFill>
                  <a:schemeClr val="accent1"/>
                </a:solidFill>
                <a:latin typeface="Corbel"/>
                <a:ea typeface="Corbel"/>
                <a:cs typeface="Corbel"/>
                <a:sym typeface="Corbel"/>
              </a:defRPr>
            </a:lvl5pPr>
            <a:lvl6pPr indent="0" lvl="5" marL="0" marR="0" rtl="0" algn="r">
              <a:spcBef>
                <a:spcPts val="0"/>
              </a:spcBef>
              <a:buNone/>
              <a:defRPr b="1" i="0" sz="1200" u="none" cap="none" strike="noStrike">
                <a:solidFill>
                  <a:schemeClr val="accent1"/>
                </a:solidFill>
                <a:latin typeface="Corbel"/>
                <a:ea typeface="Corbel"/>
                <a:cs typeface="Corbel"/>
                <a:sym typeface="Corbel"/>
              </a:defRPr>
            </a:lvl6pPr>
            <a:lvl7pPr indent="0" lvl="6" marL="0" marR="0" rtl="0" algn="r">
              <a:spcBef>
                <a:spcPts val="0"/>
              </a:spcBef>
              <a:buNone/>
              <a:defRPr b="1" i="0" sz="1200" u="none" cap="none" strike="noStrike">
                <a:solidFill>
                  <a:schemeClr val="accent1"/>
                </a:solidFill>
                <a:latin typeface="Corbel"/>
                <a:ea typeface="Corbel"/>
                <a:cs typeface="Corbel"/>
                <a:sym typeface="Corbel"/>
              </a:defRPr>
            </a:lvl7pPr>
            <a:lvl8pPr indent="0" lvl="7" marL="0" marR="0" rtl="0" algn="r">
              <a:spcBef>
                <a:spcPts val="0"/>
              </a:spcBef>
              <a:buNone/>
              <a:defRPr b="1" i="0" sz="1200" u="none" cap="none" strike="noStrike">
                <a:solidFill>
                  <a:schemeClr val="accent1"/>
                </a:solidFill>
                <a:latin typeface="Corbel"/>
                <a:ea typeface="Corbel"/>
                <a:cs typeface="Corbel"/>
                <a:sym typeface="Corbel"/>
              </a:defRPr>
            </a:lvl8pPr>
            <a:lvl9pPr indent="0" lvl="8" marL="0" marR="0" rtl="0" algn="r">
              <a:spcBef>
                <a:spcPts val="0"/>
              </a:spcBef>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mbms.org.uk/faculties/mathematics/" TargetMode="Externa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900"/>
              <a:buFont typeface="Corbel"/>
              <a:buNone/>
            </a:pPr>
            <a:r>
              <a:rPr lang="en-GB"/>
              <a:t>Year 6 SATs </a:t>
            </a:r>
            <a:endParaRPr/>
          </a:p>
        </p:txBody>
      </p:sp>
      <p:sp>
        <p:nvSpPr>
          <p:cNvPr id="94" name="Google Shape;94;p1"/>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GB"/>
              <a:t>Information for parents and carers 2023/24</a:t>
            </a:r>
            <a:endParaRPr/>
          </a:p>
        </p:txBody>
      </p:sp>
      <p:sp>
        <p:nvSpPr>
          <p:cNvPr id="95" name="Google Shape;95;p1"/>
          <p:cNvSpPr txBox="1"/>
          <p:nvPr/>
        </p:nvSpPr>
        <p:spPr>
          <a:xfrm>
            <a:off x="9622302" y="2071096"/>
            <a:ext cx="212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pic>
        <p:nvPicPr>
          <p:cNvPr descr="Logo, company name&#10;&#10;Description automatically generated" id="96" name="Google Shape;96;p1"/>
          <p:cNvPicPr preferRelativeResize="0"/>
          <p:nvPr/>
        </p:nvPicPr>
        <p:blipFill rotWithShape="1">
          <a:blip r:embed="rId3">
            <a:alphaModFix/>
          </a:blip>
          <a:srcRect b="0" l="0" r="0" t="0"/>
          <a:stretch/>
        </p:blipFill>
        <p:spPr>
          <a:xfrm>
            <a:off x="9837274" y="4786904"/>
            <a:ext cx="1909250" cy="1349173"/>
          </a:xfrm>
          <a:prstGeom prst="rect">
            <a:avLst/>
          </a:prstGeom>
          <a:noFill/>
          <a:ln>
            <a:noFill/>
          </a:ln>
        </p:spPr>
      </p:pic>
      <p:pic>
        <p:nvPicPr>
          <p:cNvPr id="97" name="Google Shape;97;p1"/>
          <p:cNvPicPr preferRelativeResize="0"/>
          <p:nvPr/>
        </p:nvPicPr>
        <p:blipFill>
          <a:blip r:embed="rId4">
            <a:alphaModFix/>
          </a:blip>
          <a:stretch>
            <a:fillRect/>
          </a:stretch>
        </p:blipFill>
        <p:spPr>
          <a:xfrm>
            <a:off x="10020590" y="1737021"/>
            <a:ext cx="1438275" cy="1609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GB"/>
              <a:t>What do the tests look like?</a:t>
            </a:r>
            <a:endParaRPr/>
          </a:p>
        </p:txBody>
      </p:sp>
      <p:pic>
        <p:nvPicPr>
          <p:cNvPr id="152" name="Google Shape;152;p7"/>
          <p:cNvPicPr preferRelativeResize="0"/>
          <p:nvPr>
            <p:ph idx="1" type="body"/>
          </p:nvPr>
        </p:nvPicPr>
        <p:blipFill rotWithShape="1">
          <a:blip r:embed="rId3">
            <a:alphaModFix/>
          </a:blip>
          <a:srcRect b="0" l="0" r="0" t="0"/>
          <a:stretch/>
        </p:blipFill>
        <p:spPr>
          <a:xfrm>
            <a:off x="3868738" y="1459249"/>
            <a:ext cx="7737108" cy="4156637"/>
          </a:xfrm>
          <a:prstGeom prst="rect">
            <a:avLst/>
          </a:prstGeom>
          <a:noFill/>
          <a:ln>
            <a:noFill/>
          </a:ln>
        </p:spPr>
      </p:pic>
      <p:sp>
        <p:nvSpPr>
          <p:cNvPr id="153" name="Google Shape;153;p7"/>
          <p:cNvSpPr txBox="1"/>
          <p:nvPr/>
        </p:nvSpPr>
        <p:spPr>
          <a:xfrm>
            <a:off x="4107766" y="478302"/>
            <a:ext cx="76107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400" u="none" cap="none" strike="noStrike">
                <a:solidFill>
                  <a:schemeClr val="dk1"/>
                </a:solidFill>
                <a:latin typeface="Corbel"/>
                <a:ea typeface="Corbel"/>
                <a:cs typeface="Corbel"/>
                <a:sym typeface="Corbel"/>
              </a:rPr>
              <a:t>GPaS Paper 1: t</a:t>
            </a:r>
            <a:r>
              <a:rPr b="1" lang="en-GB" sz="2400">
                <a:solidFill>
                  <a:schemeClr val="dk1"/>
                </a:solidFill>
                <a:latin typeface="Corbel"/>
                <a:ea typeface="Corbel"/>
                <a:cs typeface="Corbel"/>
                <a:sym typeface="Corbel"/>
              </a:rPr>
              <a:t>he questions can be based on any grammar content taught during KS1 and KS2</a:t>
            </a:r>
            <a:endParaRPr b="1"/>
          </a:p>
        </p:txBody>
      </p:sp>
      <p:sp>
        <p:nvSpPr>
          <p:cNvPr id="154" name="Google Shape;154;p7"/>
          <p:cNvSpPr txBox="1"/>
          <p:nvPr/>
        </p:nvSpPr>
        <p:spPr>
          <a:xfrm>
            <a:off x="3901325" y="5894475"/>
            <a:ext cx="7817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100">
                <a:latin typeface="Corbel"/>
                <a:ea typeface="Corbel"/>
                <a:cs typeface="Corbel"/>
                <a:sym typeface="Corbel"/>
              </a:rPr>
              <a:t>This covers: all aspects of punctuation, word classes and sentence construction, verb tenses, vocabulary and Standard English.</a:t>
            </a:r>
            <a:endParaRPr b="1" sz="2100">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GB"/>
              <a:t>GPaS paper 2</a:t>
            </a:r>
            <a:br>
              <a:rPr lang="en-GB"/>
            </a:br>
            <a:r>
              <a:rPr lang="en-GB"/>
              <a:t>Spelling</a:t>
            </a:r>
            <a:endParaRPr/>
          </a:p>
        </p:txBody>
      </p:sp>
      <p:pic>
        <p:nvPicPr>
          <p:cNvPr id="160" name="Google Shape;160;p8"/>
          <p:cNvPicPr preferRelativeResize="0"/>
          <p:nvPr>
            <p:ph idx="1" type="body"/>
          </p:nvPr>
        </p:nvPicPr>
        <p:blipFill rotWithShape="1">
          <a:blip r:embed="rId3">
            <a:alphaModFix/>
          </a:blip>
          <a:srcRect b="0" l="0" r="0" t="0"/>
          <a:stretch/>
        </p:blipFill>
        <p:spPr>
          <a:xfrm>
            <a:off x="3868738" y="2057473"/>
            <a:ext cx="7971466" cy="2978761"/>
          </a:xfrm>
          <a:prstGeom prst="rect">
            <a:avLst/>
          </a:prstGeom>
          <a:noFill/>
          <a:ln>
            <a:noFill/>
          </a:ln>
        </p:spPr>
      </p:pic>
      <p:sp>
        <p:nvSpPr>
          <p:cNvPr id="161" name="Google Shape;161;p8"/>
          <p:cNvSpPr txBox="1"/>
          <p:nvPr/>
        </p:nvSpPr>
        <p:spPr>
          <a:xfrm>
            <a:off x="3882425" y="5036225"/>
            <a:ext cx="79161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300">
                <a:latin typeface="Corbel"/>
                <a:ea typeface="Corbel"/>
                <a:cs typeface="Corbel"/>
                <a:sym typeface="Corbel"/>
              </a:rPr>
              <a:t>Consists of 20 spellings based on the Y5 and 6 spelling patterns: e.g. homophones and other words that are often confused, suffixes, prefixes etc</a:t>
            </a:r>
            <a:endParaRPr b="1" sz="2300">
              <a:latin typeface="Corbel"/>
              <a:ea typeface="Corbel"/>
              <a:cs typeface="Corbel"/>
              <a:sym typeface="Corbel"/>
            </a:endParaRPr>
          </a:p>
          <a:p>
            <a:pPr indent="0" lvl="0" marL="0" rtl="0" algn="l">
              <a:spcBef>
                <a:spcPts val="0"/>
              </a:spcBef>
              <a:spcAft>
                <a:spcPts val="0"/>
              </a:spcAft>
              <a:buNone/>
            </a:pPr>
            <a:r>
              <a:rPr b="1" lang="en-GB" sz="2300">
                <a:latin typeface="Corbel"/>
                <a:ea typeface="Corbel"/>
                <a:cs typeface="Corbel"/>
                <a:sym typeface="Corbel"/>
              </a:rPr>
              <a:t>See p140 of planner for Y5 &amp; 6 spellings</a:t>
            </a:r>
            <a:endParaRPr b="1" sz="2300">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0"/>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GB"/>
              <a:t>Reading</a:t>
            </a:r>
            <a:endParaRPr/>
          </a:p>
        </p:txBody>
      </p:sp>
      <p:pic>
        <p:nvPicPr>
          <p:cNvPr id="167" name="Google Shape;167;p10"/>
          <p:cNvPicPr preferRelativeResize="0"/>
          <p:nvPr>
            <p:ph idx="1" type="body"/>
          </p:nvPr>
        </p:nvPicPr>
        <p:blipFill rotWithShape="1">
          <a:blip r:embed="rId3">
            <a:alphaModFix/>
          </a:blip>
          <a:srcRect b="0" l="0" r="0" t="0"/>
          <a:stretch/>
        </p:blipFill>
        <p:spPr>
          <a:xfrm>
            <a:off x="3868737" y="1331933"/>
            <a:ext cx="8043300" cy="4601100"/>
          </a:xfrm>
          <a:prstGeom prst="rect">
            <a:avLst/>
          </a:prstGeom>
          <a:noFill/>
          <a:ln>
            <a:noFill/>
          </a:ln>
        </p:spPr>
      </p:pic>
      <p:sp>
        <p:nvSpPr>
          <p:cNvPr id="168" name="Google Shape;168;p10"/>
          <p:cNvSpPr txBox="1"/>
          <p:nvPr/>
        </p:nvSpPr>
        <p:spPr>
          <a:xfrm>
            <a:off x="3532900" y="302275"/>
            <a:ext cx="8237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latin typeface="Corbel"/>
                <a:ea typeface="Corbel"/>
                <a:cs typeface="Corbel"/>
                <a:sym typeface="Corbel"/>
              </a:rPr>
              <a:t>The text can be poetry, fiction, non-fiction but also include posters, diagrams, graphs/ tables etc</a:t>
            </a:r>
            <a:endParaRPr b="1" sz="1900">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GB"/>
              <a:t>How is my child’s writing assessed?</a:t>
            </a:r>
            <a:endParaRPr/>
          </a:p>
        </p:txBody>
      </p:sp>
      <p:sp>
        <p:nvSpPr>
          <p:cNvPr id="174" name="Google Shape;174;p14"/>
          <p:cNvSpPr txBox="1"/>
          <p:nvPr>
            <p:ph idx="1" type="body"/>
          </p:nvPr>
        </p:nvSpPr>
        <p:spPr>
          <a:xfrm>
            <a:off x="3869275" y="66125"/>
            <a:ext cx="7315200" cy="59187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90000"/>
              </a:lnSpc>
              <a:spcBef>
                <a:spcPts val="0"/>
              </a:spcBef>
              <a:spcAft>
                <a:spcPts val="0"/>
              </a:spcAft>
              <a:buSzPts val="2800"/>
              <a:buNone/>
            </a:pPr>
            <a:r>
              <a:rPr b="1" lang="en-GB" sz="2800"/>
              <a:t>There is no writing test.</a:t>
            </a:r>
            <a:endParaRPr b="1"/>
          </a:p>
          <a:p>
            <a:pPr indent="0" lvl="0" marL="0" rtl="0" algn="l">
              <a:lnSpc>
                <a:spcPct val="90000"/>
              </a:lnSpc>
              <a:spcBef>
                <a:spcPts val="1200"/>
              </a:spcBef>
              <a:spcAft>
                <a:spcPts val="0"/>
              </a:spcAft>
              <a:buSzPts val="2800"/>
              <a:buNone/>
            </a:pPr>
            <a:r>
              <a:rPr lang="en-GB" sz="2800"/>
              <a:t>Writing is assessed using evidence collected throughout Year 6.  Your child’s writing in English lessons is used to see if they have met the specific criteria in the:</a:t>
            </a:r>
            <a:endParaRPr sz="2800"/>
          </a:p>
          <a:p>
            <a:pPr indent="0" lvl="0" marL="0" rtl="0" algn="l">
              <a:lnSpc>
                <a:spcPct val="90000"/>
              </a:lnSpc>
              <a:spcBef>
                <a:spcPts val="1200"/>
              </a:spcBef>
              <a:spcAft>
                <a:spcPts val="0"/>
              </a:spcAft>
              <a:buSzPts val="2800"/>
              <a:buNone/>
            </a:pPr>
            <a:r>
              <a:rPr b="1" lang="en-GB" sz="2800"/>
              <a:t>Writing Teacher Assessment Frameworks </a:t>
            </a:r>
            <a:r>
              <a:rPr lang="en-GB" sz="2800"/>
              <a:t>designed by DfE. (TAFs).</a:t>
            </a:r>
            <a:endParaRPr sz="2800"/>
          </a:p>
          <a:p>
            <a:pPr indent="0" lvl="0" marL="0" rtl="0" algn="l">
              <a:lnSpc>
                <a:spcPct val="90000"/>
              </a:lnSpc>
              <a:spcBef>
                <a:spcPts val="1200"/>
              </a:spcBef>
              <a:spcAft>
                <a:spcPts val="0"/>
              </a:spcAft>
              <a:buSzPts val="2800"/>
              <a:buNone/>
            </a:pPr>
            <a:r>
              <a:rPr lang="en-GB" sz="2800"/>
              <a:t>E.g. use the range of punctuation taught at key stage 2 mostly correctly </a:t>
            </a:r>
            <a:endParaRPr sz="2800"/>
          </a:p>
          <a:p>
            <a:pPr indent="0" lvl="0" marL="0" rtl="0" algn="l">
              <a:lnSpc>
                <a:spcPct val="90000"/>
              </a:lnSpc>
              <a:spcBef>
                <a:spcPts val="1200"/>
              </a:spcBef>
              <a:spcAft>
                <a:spcPts val="0"/>
              </a:spcAft>
              <a:buSzPts val="2800"/>
              <a:buNone/>
            </a:pPr>
            <a:r>
              <a:rPr lang="en-GB" sz="2800"/>
              <a:t>• maintain legibility in joined handwriting when writing at speed.</a:t>
            </a:r>
            <a:endParaRPr/>
          </a:p>
          <a:p>
            <a:pPr indent="0" lvl="0" marL="0" rtl="0" algn="l">
              <a:lnSpc>
                <a:spcPct val="90000"/>
              </a:lnSpc>
              <a:spcBef>
                <a:spcPts val="1200"/>
              </a:spcBef>
              <a:spcAft>
                <a:spcPts val="0"/>
              </a:spcAft>
              <a:buSzPts val="2800"/>
              <a:buNone/>
            </a:pPr>
            <a:r>
              <a:rPr lang="en-GB" sz="2800"/>
              <a:t>To make sure each school makes accurate decisions, the DfE ask Local Authorities to check teacher assessment judgements and the evidence used to make them.  A sample of schools are </a:t>
            </a:r>
            <a:r>
              <a:rPr b="1" lang="en-GB" sz="2800"/>
              <a:t>moderated</a:t>
            </a:r>
            <a:r>
              <a:rPr lang="en-GB" sz="2800"/>
              <a:t> each year.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cf8fba7710_0_3"/>
          <p:cNvSpPr txBox="1"/>
          <p:nvPr>
            <p:ph type="title"/>
          </p:nvPr>
        </p:nvSpPr>
        <p:spPr>
          <a:xfrm>
            <a:off x="252919" y="1123837"/>
            <a:ext cx="2947500" cy="460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Maths tests</a:t>
            </a:r>
            <a:endParaRPr/>
          </a:p>
        </p:txBody>
      </p:sp>
      <p:sp>
        <p:nvSpPr>
          <p:cNvPr id="180" name="Google Shape;180;g1cf8fba7710_0_3"/>
          <p:cNvSpPr txBox="1"/>
          <p:nvPr>
            <p:ph idx="1" type="body"/>
          </p:nvPr>
        </p:nvSpPr>
        <p:spPr>
          <a:xfrm>
            <a:off x="3869268" y="864108"/>
            <a:ext cx="7315200" cy="5120700"/>
          </a:xfrm>
          <a:prstGeom prst="rect">
            <a:avLst/>
          </a:prstGeom>
        </p:spPr>
        <p:txBody>
          <a:bodyPr anchorCtr="0" anchor="ctr" bIns="45700" lIns="91425" spcFirstLastPara="1" rIns="91425" wrap="square" tIns="45700">
            <a:normAutofit/>
          </a:bodyPr>
          <a:lstStyle/>
          <a:p>
            <a:pPr indent="0" lvl="0" marL="0" rtl="0" algn="l">
              <a:spcBef>
                <a:spcPts val="1200"/>
              </a:spcBef>
              <a:spcAft>
                <a:spcPts val="0"/>
              </a:spcAft>
              <a:buClr>
                <a:schemeClr val="dk1"/>
              </a:buClr>
              <a:buSzPts val="2800"/>
              <a:buFont typeface="Arial"/>
              <a:buNone/>
            </a:pPr>
            <a:r>
              <a:rPr b="1" lang="en-GB" sz="2800"/>
              <a:t>Wednesday</a:t>
            </a:r>
            <a:r>
              <a:rPr b="1" lang="en-GB" sz="2800"/>
              <a:t> 15 May- 2 on one day</a:t>
            </a:r>
            <a:endParaRPr b="1" sz="2800">
              <a:solidFill>
                <a:srgbClr val="FF0000"/>
              </a:solidFill>
            </a:endParaRPr>
          </a:p>
          <a:p>
            <a:pPr indent="0" lvl="0" marL="0" rtl="0" algn="l">
              <a:spcBef>
                <a:spcPts val="1200"/>
              </a:spcBef>
              <a:spcAft>
                <a:spcPts val="0"/>
              </a:spcAft>
              <a:buClr>
                <a:schemeClr val="dk1"/>
              </a:buClr>
              <a:buSzPts val="2800"/>
              <a:buFont typeface="Arial"/>
              <a:buNone/>
            </a:pPr>
            <a:r>
              <a:rPr lang="en-GB" sz="2800"/>
              <a:t>Maths Paper 1 (Arithmetic) </a:t>
            </a:r>
            <a:endParaRPr/>
          </a:p>
          <a:p>
            <a:pPr indent="0" lvl="0" marL="0" rtl="0" algn="l">
              <a:spcBef>
                <a:spcPts val="1200"/>
              </a:spcBef>
              <a:spcAft>
                <a:spcPts val="0"/>
              </a:spcAft>
              <a:buClr>
                <a:schemeClr val="dk1"/>
              </a:buClr>
              <a:buSzPts val="2800"/>
              <a:buFont typeface="Arial"/>
              <a:buNone/>
            </a:pPr>
            <a:r>
              <a:rPr lang="en-GB" sz="2800"/>
              <a:t>Maths Paper 2 (Reasoning) </a:t>
            </a:r>
            <a:endParaRPr/>
          </a:p>
          <a:p>
            <a:pPr indent="0" lvl="0" marL="0" rtl="0" algn="l">
              <a:spcBef>
                <a:spcPts val="1200"/>
              </a:spcBef>
              <a:spcAft>
                <a:spcPts val="0"/>
              </a:spcAft>
              <a:buClr>
                <a:schemeClr val="dk1"/>
              </a:buClr>
              <a:buSzPts val="2800"/>
              <a:buFont typeface="Arial"/>
              <a:buNone/>
            </a:pPr>
            <a:r>
              <a:rPr b="1" lang="en-GB" sz="2800"/>
              <a:t>Thursday  16 May</a:t>
            </a:r>
            <a:endParaRPr/>
          </a:p>
          <a:p>
            <a:pPr indent="0" lvl="0" marL="0" rtl="0" algn="l">
              <a:spcBef>
                <a:spcPts val="1200"/>
              </a:spcBef>
              <a:spcAft>
                <a:spcPts val="0"/>
              </a:spcAft>
              <a:buNone/>
            </a:pPr>
            <a:r>
              <a:rPr lang="en-GB" sz="2800"/>
              <a:t>Maths Paper 3 (Reasoning)</a:t>
            </a:r>
            <a:endParaRPr sz="2800"/>
          </a:p>
          <a:p>
            <a:pPr indent="0" lvl="0" marL="0" rtl="0" algn="l">
              <a:spcBef>
                <a:spcPts val="1200"/>
              </a:spcBef>
              <a:spcAft>
                <a:spcPts val="0"/>
              </a:spcAft>
              <a:buNone/>
            </a:pPr>
            <a:r>
              <a:t/>
            </a:r>
            <a:endParaRPr sz="2800"/>
          </a:p>
          <a:p>
            <a:pPr indent="0" lvl="0" marL="0" rtl="0" algn="l">
              <a:spcBef>
                <a:spcPts val="1200"/>
              </a:spcBef>
              <a:spcAft>
                <a:spcPts val="0"/>
              </a:spcAft>
              <a:buNone/>
            </a:pPr>
            <a:r>
              <a:rPr lang="en-GB" sz="2800"/>
              <a:t>Total marks: 110</a:t>
            </a:r>
            <a:endParaRPr sz="2800"/>
          </a:p>
          <a:p>
            <a:pPr indent="0" lvl="0" marL="0" rtl="0" algn="l">
              <a:spcBef>
                <a:spcPts val="1200"/>
              </a:spcBef>
              <a:spcAft>
                <a:spcPts val="0"/>
              </a:spcAft>
              <a:buClr>
                <a:schemeClr val="dk1"/>
              </a:buClr>
              <a:buSzPts val="2800"/>
              <a:buFont typeface="Arial"/>
              <a:buNone/>
            </a:pPr>
            <a:r>
              <a:rPr lang="en-GB" sz="2800"/>
              <a:t>Expected standard is usually around 60 marks.</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2"/>
          <p:cNvSpPr txBox="1"/>
          <p:nvPr/>
        </p:nvSpPr>
        <p:spPr>
          <a:xfrm>
            <a:off x="536600" y="221775"/>
            <a:ext cx="11912700" cy="1554600"/>
          </a:xfrm>
          <a:prstGeom prst="rect">
            <a:avLst/>
          </a:prstGeom>
          <a:noFill/>
          <a:ln>
            <a:noFill/>
          </a:ln>
        </p:spPr>
        <p:txBody>
          <a:bodyPr anchorCtr="0" anchor="t" bIns="91425" lIns="91425" spcFirstLastPara="1" rIns="91425" wrap="square" tIns="91425">
            <a:spAutoFit/>
          </a:bodyPr>
          <a:lstStyle/>
          <a:p>
            <a:pPr indent="0" lvl="0" marL="152400" rtl="0" algn="l">
              <a:lnSpc>
                <a:spcPct val="115000"/>
              </a:lnSpc>
              <a:spcBef>
                <a:spcPts val="0"/>
              </a:spcBef>
              <a:spcAft>
                <a:spcPts val="0"/>
              </a:spcAft>
              <a:buNone/>
            </a:pPr>
            <a:r>
              <a:rPr lang="en-GB" sz="2000">
                <a:solidFill>
                  <a:srgbClr val="595959"/>
                </a:solidFill>
                <a:latin typeface="Corbel"/>
                <a:ea typeface="Corbel"/>
                <a:cs typeface="Corbel"/>
                <a:sym typeface="Corbel"/>
              </a:rPr>
              <a:t>The maths arithmetic paper has a total of </a:t>
            </a:r>
            <a:r>
              <a:rPr lang="en-GB" sz="2000">
                <a:solidFill>
                  <a:srgbClr val="283593"/>
                </a:solidFill>
                <a:latin typeface="Corbel"/>
                <a:ea typeface="Corbel"/>
                <a:cs typeface="Corbel"/>
                <a:sym typeface="Corbel"/>
              </a:rPr>
              <a:t>40 marks </a:t>
            </a:r>
            <a:r>
              <a:rPr lang="en-GB" sz="2000">
                <a:solidFill>
                  <a:srgbClr val="595959"/>
                </a:solidFill>
                <a:latin typeface="Corbel"/>
                <a:ea typeface="Corbel"/>
                <a:cs typeface="Corbel"/>
                <a:sym typeface="Corbel"/>
              </a:rPr>
              <a:t>and lasts for </a:t>
            </a:r>
            <a:r>
              <a:rPr lang="en-GB" sz="2000">
                <a:solidFill>
                  <a:srgbClr val="283593"/>
                </a:solidFill>
                <a:latin typeface="Corbel"/>
                <a:ea typeface="Corbel"/>
                <a:cs typeface="Corbel"/>
                <a:sym typeface="Corbel"/>
              </a:rPr>
              <a:t>30 minutes. </a:t>
            </a:r>
            <a:endParaRPr sz="2000">
              <a:solidFill>
                <a:srgbClr val="283593"/>
              </a:solidFill>
              <a:latin typeface="Corbel"/>
              <a:ea typeface="Corbel"/>
              <a:cs typeface="Corbel"/>
              <a:sym typeface="Corbel"/>
            </a:endParaRPr>
          </a:p>
          <a:p>
            <a:pPr indent="0" lvl="0" marL="152400" rtl="0" algn="l">
              <a:lnSpc>
                <a:spcPct val="115000"/>
              </a:lnSpc>
              <a:spcBef>
                <a:spcPts val="0"/>
              </a:spcBef>
              <a:spcAft>
                <a:spcPts val="0"/>
              </a:spcAft>
              <a:buNone/>
            </a:pPr>
            <a:r>
              <a:t/>
            </a:r>
            <a:endParaRPr sz="2000">
              <a:solidFill>
                <a:srgbClr val="283593"/>
              </a:solidFill>
              <a:latin typeface="Corbel"/>
              <a:ea typeface="Corbel"/>
              <a:cs typeface="Corbel"/>
              <a:sym typeface="Corbel"/>
            </a:endParaRPr>
          </a:p>
          <a:p>
            <a:pPr indent="0" lvl="0" marL="152400" rtl="0" algn="l">
              <a:lnSpc>
                <a:spcPct val="115000"/>
              </a:lnSpc>
              <a:spcBef>
                <a:spcPts val="0"/>
              </a:spcBef>
              <a:spcAft>
                <a:spcPts val="0"/>
              </a:spcAft>
              <a:buNone/>
            </a:pPr>
            <a:r>
              <a:rPr lang="en-GB" sz="2000">
                <a:solidFill>
                  <a:srgbClr val="595959"/>
                </a:solidFill>
                <a:latin typeface="Corbel"/>
                <a:ea typeface="Corbel"/>
                <a:cs typeface="Corbel"/>
                <a:sym typeface="Corbel"/>
              </a:rPr>
              <a:t>The test covers the four operations (addition, subtraction, multiplication, division, including order of operations requiring BIDMAS), percentages of amounts and calculating with decimals and fractions.</a:t>
            </a:r>
            <a:endParaRPr/>
          </a:p>
        </p:txBody>
      </p:sp>
      <p:pic>
        <p:nvPicPr>
          <p:cNvPr id="186" name="Google Shape;186;p12"/>
          <p:cNvPicPr preferRelativeResize="0"/>
          <p:nvPr/>
        </p:nvPicPr>
        <p:blipFill rotWithShape="1">
          <a:blip r:embed="rId3">
            <a:alphaModFix/>
          </a:blip>
          <a:srcRect b="0" l="0" r="0" t="0"/>
          <a:stretch/>
        </p:blipFill>
        <p:spPr>
          <a:xfrm>
            <a:off x="6121105" y="4356320"/>
            <a:ext cx="5029170" cy="2169728"/>
          </a:xfrm>
          <a:prstGeom prst="rect">
            <a:avLst/>
          </a:prstGeom>
          <a:noFill/>
          <a:ln>
            <a:noFill/>
          </a:ln>
        </p:spPr>
      </p:pic>
      <p:pic>
        <p:nvPicPr>
          <p:cNvPr id="187" name="Google Shape;187;p12"/>
          <p:cNvPicPr preferRelativeResize="0"/>
          <p:nvPr/>
        </p:nvPicPr>
        <p:blipFill rotWithShape="1">
          <a:blip r:embed="rId4">
            <a:alphaModFix/>
          </a:blip>
          <a:srcRect b="0" l="0" r="0" t="0"/>
          <a:stretch/>
        </p:blipFill>
        <p:spPr>
          <a:xfrm>
            <a:off x="536611" y="4354310"/>
            <a:ext cx="5048210" cy="2171737"/>
          </a:xfrm>
          <a:prstGeom prst="rect">
            <a:avLst/>
          </a:prstGeom>
          <a:noFill/>
          <a:ln>
            <a:noFill/>
          </a:ln>
        </p:spPr>
      </p:pic>
      <p:pic>
        <p:nvPicPr>
          <p:cNvPr id="188" name="Google Shape;188;p12"/>
          <p:cNvPicPr preferRelativeResize="0"/>
          <p:nvPr/>
        </p:nvPicPr>
        <p:blipFill rotWithShape="1">
          <a:blip r:embed="rId5">
            <a:alphaModFix/>
          </a:blip>
          <a:srcRect b="0" l="0" r="0" t="0"/>
          <a:stretch/>
        </p:blipFill>
        <p:spPr>
          <a:xfrm>
            <a:off x="6121105" y="1907664"/>
            <a:ext cx="4991205" cy="2137038"/>
          </a:xfrm>
          <a:prstGeom prst="rect">
            <a:avLst/>
          </a:prstGeom>
          <a:noFill/>
          <a:ln>
            <a:noFill/>
          </a:ln>
        </p:spPr>
      </p:pic>
      <p:pic>
        <p:nvPicPr>
          <p:cNvPr id="189" name="Google Shape;189;p12"/>
          <p:cNvPicPr preferRelativeResize="0"/>
          <p:nvPr/>
        </p:nvPicPr>
        <p:blipFill rotWithShape="1">
          <a:blip r:embed="rId6">
            <a:alphaModFix/>
          </a:blip>
          <a:srcRect b="0" l="0" r="0" t="0"/>
          <a:stretch/>
        </p:blipFill>
        <p:spPr>
          <a:xfrm>
            <a:off x="536611" y="1921609"/>
            <a:ext cx="4995007" cy="2146852"/>
          </a:xfrm>
          <a:prstGeom prst="rect">
            <a:avLst/>
          </a:prstGeom>
          <a:noFill/>
          <a:ln>
            <a:noFill/>
          </a:ln>
        </p:spPr>
      </p:pic>
      <p:sp>
        <p:nvSpPr>
          <p:cNvPr id="190" name="Google Shape;190;p12"/>
          <p:cNvSpPr txBox="1"/>
          <p:nvPr>
            <p:ph idx="12" type="sldNum"/>
          </p:nvPr>
        </p:nvSpPr>
        <p:spPr>
          <a:xfrm>
            <a:off x="10449835" y="6698575"/>
            <a:ext cx="1530900" cy="365100"/>
          </a:xfrm>
          <a:prstGeom prst="rect">
            <a:avLst/>
          </a:prstGeom>
          <a:noFill/>
          <a:ln>
            <a:noFill/>
          </a:ln>
        </p:spPr>
        <p:txBody>
          <a:bodyPr anchorCtr="0" anchor="ctr" bIns="121900" lIns="121900" spcFirstLastPara="1" rIns="121900" wrap="square" tIns="1219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grpSp>
        <p:nvGrpSpPr>
          <p:cNvPr id="191" name="Google Shape;191;p12"/>
          <p:cNvGrpSpPr/>
          <p:nvPr/>
        </p:nvGrpSpPr>
        <p:grpSpPr>
          <a:xfrm>
            <a:off x="1195164" y="2650094"/>
            <a:ext cx="3538864" cy="1173535"/>
            <a:chOff x="1034624" y="1730945"/>
            <a:chExt cx="2654214" cy="880173"/>
          </a:xfrm>
        </p:grpSpPr>
        <p:sp>
          <p:nvSpPr>
            <p:cNvPr id="192" name="Google Shape;192;p12"/>
            <p:cNvSpPr txBox="1"/>
            <p:nvPr/>
          </p:nvSpPr>
          <p:spPr>
            <a:xfrm>
              <a:off x="1034624" y="1730945"/>
              <a:ext cx="756600" cy="741900"/>
            </a:xfrm>
            <a:prstGeom prst="rect">
              <a:avLst/>
            </a:prstGeom>
            <a:solidFill>
              <a:schemeClr val="lt1"/>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2"/>
                </a:buClr>
                <a:buSzPts val="2400"/>
                <a:buFont typeface="Nunito"/>
                <a:buNone/>
              </a:pPr>
              <a:r>
                <a:rPr b="0" i="0" lang="en-GB" sz="1600" u="none" cap="none" strike="noStrike">
                  <a:solidFill>
                    <a:schemeClr val="dk1"/>
                  </a:solidFill>
                  <a:latin typeface="Arial"/>
                  <a:ea typeface="Arial"/>
                  <a:cs typeface="Arial"/>
                  <a:sym typeface="Arial"/>
                </a:rPr>
                <a:t>   6.48</a:t>
              </a:r>
              <a:endParaRPr sz="1900"/>
            </a:p>
            <a:p>
              <a:pPr indent="0" lvl="0" marL="0" marR="0" rtl="0" algn="l">
                <a:lnSpc>
                  <a:spcPct val="100000"/>
                </a:lnSpc>
                <a:spcBef>
                  <a:spcPts val="0"/>
                </a:spcBef>
                <a:spcAft>
                  <a:spcPts val="0"/>
                </a:spcAft>
                <a:buClr>
                  <a:schemeClr val="dk2"/>
                </a:buClr>
                <a:buSzPts val="2400"/>
                <a:buFont typeface="Nunito"/>
                <a:buNone/>
              </a:pPr>
              <a:r>
                <a:rPr b="0" i="0" lang="en-GB" sz="1600" u="sng" cap="none" strike="noStrike">
                  <a:solidFill>
                    <a:schemeClr val="dk1"/>
                  </a:solidFill>
                  <a:latin typeface="Arial"/>
                  <a:ea typeface="Arial"/>
                  <a:cs typeface="Arial"/>
                  <a:sym typeface="Arial"/>
                </a:rPr>
                <a:t>+ 8.6   </a:t>
              </a:r>
              <a:r>
                <a:rPr b="0" i="0" lang="en-GB" sz="1600" u="sng" cap="none" strike="noStrike">
                  <a:solidFill>
                    <a:schemeClr val="lt1"/>
                  </a:solidFill>
                  <a:latin typeface="Arial"/>
                  <a:ea typeface="Arial"/>
                  <a:cs typeface="Arial"/>
                  <a:sym typeface="Arial"/>
                </a:rPr>
                <a:t>.</a:t>
              </a:r>
              <a:endParaRPr sz="1900"/>
            </a:p>
            <a:p>
              <a:pPr indent="0" lvl="0" marL="0" marR="0" rtl="0" algn="l">
                <a:lnSpc>
                  <a:spcPct val="100000"/>
                </a:lnSpc>
                <a:spcBef>
                  <a:spcPts val="0"/>
                </a:spcBef>
                <a:spcAft>
                  <a:spcPts val="0"/>
                </a:spcAft>
                <a:buClr>
                  <a:schemeClr val="dk2"/>
                </a:buClr>
                <a:buSzPts val="2400"/>
                <a:buFont typeface="Nunito"/>
                <a:buNone/>
              </a:pPr>
              <a:r>
                <a:rPr b="0" i="0" lang="en-GB" sz="1600" u="sng" cap="none" strike="noStrike">
                  <a:solidFill>
                    <a:schemeClr val="dk1"/>
                  </a:solidFill>
                  <a:latin typeface="Arial"/>
                  <a:ea typeface="Arial"/>
                  <a:cs typeface="Arial"/>
                  <a:sym typeface="Arial"/>
                </a:rPr>
                <a:t> 15.08 </a:t>
              </a:r>
              <a:endParaRPr sz="1900"/>
            </a:p>
            <a:p>
              <a:pPr indent="0" lvl="0" marL="0" marR="0" rtl="0" algn="l">
                <a:lnSpc>
                  <a:spcPct val="150000"/>
                </a:lnSpc>
                <a:spcBef>
                  <a:spcPts val="0"/>
                </a:spcBef>
                <a:spcAft>
                  <a:spcPts val="0"/>
                </a:spcAft>
                <a:buClr>
                  <a:schemeClr val="dk2"/>
                </a:buClr>
                <a:buSzPts val="2400"/>
                <a:buFont typeface="Nunito"/>
                <a:buNone/>
              </a:pPr>
              <a:r>
                <a:rPr b="0" baseline="30000" i="0" lang="en-GB" sz="1600" u="none" cap="none" strike="noStrike">
                  <a:solidFill>
                    <a:schemeClr val="dk1"/>
                  </a:solidFill>
                  <a:latin typeface="Arial"/>
                  <a:ea typeface="Arial"/>
                  <a:cs typeface="Arial"/>
                  <a:sym typeface="Arial"/>
                </a:rPr>
                <a:t>     1</a:t>
              </a:r>
              <a:endParaRPr sz="1900"/>
            </a:p>
          </p:txBody>
        </p:sp>
        <p:sp>
          <p:nvSpPr>
            <p:cNvPr id="193" name="Google Shape;193;p12"/>
            <p:cNvSpPr txBox="1"/>
            <p:nvPr/>
          </p:nvSpPr>
          <p:spPr>
            <a:xfrm>
              <a:off x="3067538" y="2334218"/>
              <a:ext cx="621300" cy="276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15.08</a:t>
              </a:r>
              <a:endParaRPr sz="1900"/>
            </a:p>
          </p:txBody>
        </p:sp>
      </p:grpSp>
      <p:grpSp>
        <p:nvGrpSpPr>
          <p:cNvPr id="194" name="Google Shape;194;p12"/>
          <p:cNvGrpSpPr/>
          <p:nvPr/>
        </p:nvGrpSpPr>
        <p:grpSpPr>
          <a:xfrm>
            <a:off x="6775210" y="2053688"/>
            <a:ext cx="985290" cy="1470753"/>
            <a:chOff x="5219763" y="1283629"/>
            <a:chExt cx="738986" cy="1103092"/>
          </a:xfrm>
        </p:grpSpPr>
        <p:sp>
          <p:nvSpPr>
            <p:cNvPr id="195" name="Google Shape;195;p12"/>
            <p:cNvSpPr txBox="1"/>
            <p:nvPr/>
          </p:nvSpPr>
          <p:spPr>
            <a:xfrm>
              <a:off x="5219763" y="1644821"/>
              <a:ext cx="621300" cy="741900"/>
            </a:xfrm>
            <a:prstGeom prst="rect">
              <a:avLst/>
            </a:prstGeom>
            <a:solidFill>
              <a:schemeClr val="lt1"/>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2"/>
                </a:buClr>
                <a:buSzPts val="2400"/>
                <a:buFont typeface="Nunito"/>
                <a:buNone/>
              </a:pPr>
              <a:r>
                <a:rPr b="0" i="0" lang="en-GB" sz="1600" u="none" cap="none" strike="noStrike">
                  <a:solidFill>
                    <a:schemeClr val="dk1"/>
                  </a:solidFill>
                  <a:latin typeface="Arial"/>
                  <a:ea typeface="Arial"/>
                  <a:cs typeface="Arial"/>
                  <a:sym typeface="Arial"/>
                </a:rPr>
                <a:t>  596</a:t>
              </a:r>
              <a:endParaRPr sz="1900"/>
            </a:p>
            <a:p>
              <a:pPr indent="0" lvl="0" marL="0" marR="0" rtl="0" algn="l">
                <a:lnSpc>
                  <a:spcPct val="100000"/>
                </a:lnSpc>
                <a:spcBef>
                  <a:spcPts val="0"/>
                </a:spcBef>
                <a:spcAft>
                  <a:spcPts val="0"/>
                </a:spcAft>
                <a:buClr>
                  <a:schemeClr val="dk2"/>
                </a:buClr>
                <a:buSzPts val="2400"/>
                <a:buFont typeface="Nunito"/>
                <a:buNone/>
              </a:pPr>
              <a:r>
                <a:rPr b="0" i="0" lang="en-GB" sz="1600" u="sng" cap="none" strike="noStrike">
                  <a:solidFill>
                    <a:schemeClr val="dk1"/>
                  </a:solidFill>
                  <a:latin typeface="Arial"/>
                  <a:ea typeface="Arial"/>
                  <a:cs typeface="Arial"/>
                  <a:sym typeface="Arial"/>
                </a:rPr>
                <a:t>x    7</a:t>
              </a:r>
              <a:endParaRPr sz="1900"/>
            </a:p>
            <a:p>
              <a:pPr indent="0" lvl="0" marL="0" marR="0" rtl="0" algn="l">
                <a:lnSpc>
                  <a:spcPct val="100000"/>
                </a:lnSpc>
                <a:spcBef>
                  <a:spcPts val="0"/>
                </a:spcBef>
                <a:spcAft>
                  <a:spcPts val="0"/>
                </a:spcAft>
                <a:buClr>
                  <a:schemeClr val="dk2"/>
                </a:buClr>
                <a:buSzPts val="2400"/>
                <a:buFont typeface="Nunito"/>
                <a:buNone/>
              </a:pPr>
              <a:r>
                <a:rPr b="0" i="0" lang="en-GB" sz="1600" u="sng" cap="none" strike="noStrike">
                  <a:solidFill>
                    <a:schemeClr val="dk1"/>
                  </a:solidFill>
                  <a:latin typeface="Arial"/>
                  <a:ea typeface="Arial"/>
                  <a:cs typeface="Arial"/>
                  <a:sym typeface="Arial"/>
                </a:rPr>
                <a:t>4172</a:t>
              </a:r>
              <a:endParaRPr sz="1900"/>
            </a:p>
            <a:p>
              <a:pPr indent="0" lvl="0" marL="0" marR="0" rtl="0" algn="l">
                <a:lnSpc>
                  <a:spcPct val="150000"/>
                </a:lnSpc>
                <a:spcBef>
                  <a:spcPts val="0"/>
                </a:spcBef>
                <a:spcAft>
                  <a:spcPts val="0"/>
                </a:spcAft>
                <a:buClr>
                  <a:schemeClr val="dk2"/>
                </a:buClr>
                <a:buSzPts val="2400"/>
                <a:buFont typeface="Nunito"/>
                <a:buNone/>
              </a:pPr>
              <a:r>
                <a:rPr b="0" baseline="30000" i="0" lang="en-GB" sz="1600" u="none" cap="none" strike="noStrike">
                  <a:solidFill>
                    <a:schemeClr val="dk1"/>
                  </a:solidFill>
                  <a:latin typeface="Arial"/>
                  <a:ea typeface="Arial"/>
                  <a:cs typeface="Arial"/>
                  <a:sym typeface="Arial"/>
                </a:rPr>
                <a:t>   6 4</a:t>
              </a:r>
              <a:endParaRPr sz="1900"/>
            </a:p>
          </p:txBody>
        </p:sp>
        <p:sp>
          <p:nvSpPr>
            <p:cNvPr id="196" name="Google Shape;196;p12"/>
            <p:cNvSpPr txBox="1"/>
            <p:nvPr/>
          </p:nvSpPr>
          <p:spPr>
            <a:xfrm>
              <a:off x="5337449" y="1283629"/>
              <a:ext cx="621300" cy="276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4,172</a:t>
              </a:r>
              <a:endParaRPr sz="1900"/>
            </a:p>
          </p:txBody>
        </p:sp>
      </p:grpSp>
      <p:grpSp>
        <p:nvGrpSpPr>
          <p:cNvPr id="197" name="Google Shape;197;p12"/>
          <p:cNvGrpSpPr/>
          <p:nvPr/>
        </p:nvGrpSpPr>
        <p:grpSpPr>
          <a:xfrm>
            <a:off x="6823194" y="5017955"/>
            <a:ext cx="3528445" cy="1246683"/>
            <a:chOff x="1034623" y="3532236"/>
            <a:chExt cx="2646400" cy="935036"/>
          </a:xfrm>
        </p:grpSpPr>
        <p:sp>
          <p:nvSpPr>
            <p:cNvPr id="198" name="Google Shape;198;p12"/>
            <p:cNvSpPr txBox="1"/>
            <p:nvPr/>
          </p:nvSpPr>
          <p:spPr>
            <a:xfrm>
              <a:off x="1034623" y="3532236"/>
              <a:ext cx="1544400" cy="492600"/>
            </a:xfrm>
            <a:prstGeom prst="rect">
              <a:avLst/>
            </a:prstGeom>
            <a:solidFill>
              <a:schemeClr val="lt1"/>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2"/>
                </a:buClr>
                <a:buSzPts val="2400"/>
                <a:buFont typeface="Nunito"/>
                <a:buNone/>
              </a:pPr>
              <a:r>
                <a:rPr b="0" i="0" lang="en-GB" sz="1600" u="none" cap="none" strike="noStrike">
                  <a:solidFill>
                    <a:schemeClr val="dk1"/>
                  </a:solidFill>
                  <a:latin typeface="Arial"/>
                  <a:ea typeface="Arial"/>
                  <a:cs typeface="Arial"/>
                  <a:sym typeface="Arial"/>
                </a:rPr>
                <a:t>      4 ÷ 2 = 2</a:t>
              </a:r>
              <a:endParaRPr sz="1900"/>
            </a:p>
            <a:p>
              <a:pPr indent="0" lvl="0" marL="0" marR="0" rtl="0" algn="l">
                <a:lnSpc>
                  <a:spcPct val="100000"/>
                </a:lnSpc>
                <a:spcBef>
                  <a:spcPts val="0"/>
                </a:spcBef>
                <a:spcAft>
                  <a:spcPts val="0"/>
                </a:spcAft>
                <a:buClr>
                  <a:schemeClr val="dk2"/>
                </a:buClr>
                <a:buSzPts val="2400"/>
                <a:buFont typeface="Nunito"/>
                <a:buNone/>
              </a:pPr>
              <a:r>
                <a:rPr lang="en-GB" sz="1600">
                  <a:solidFill>
                    <a:schemeClr val="dk1"/>
                  </a:solidFill>
                </a:rPr>
                <a:t>      </a:t>
              </a:r>
              <a:r>
                <a:rPr b="0" i="0" lang="en-GB" sz="1600" u="none" cap="none" strike="noStrike">
                  <a:solidFill>
                    <a:schemeClr val="dk1"/>
                  </a:solidFill>
                  <a:latin typeface="Arial"/>
                  <a:ea typeface="Arial"/>
                  <a:cs typeface="Arial"/>
                  <a:sym typeface="Arial"/>
                </a:rPr>
                <a:t>6 + 2 = 8</a:t>
              </a:r>
              <a:endParaRPr b="0" i="0" sz="1600" u="sng" cap="none" strike="noStrike">
                <a:solidFill>
                  <a:schemeClr val="dk1"/>
                </a:solidFill>
                <a:latin typeface="Arial"/>
                <a:ea typeface="Arial"/>
                <a:cs typeface="Arial"/>
                <a:sym typeface="Arial"/>
              </a:endParaRPr>
            </a:p>
          </p:txBody>
        </p:sp>
        <p:sp>
          <p:nvSpPr>
            <p:cNvPr id="199" name="Google Shape;199;p12"/>
            <p:cNvSpPr txBox="1"/>
            <p:nvPr/>
          </p:nvSpPr>
          <p:spPr>
            <a:xfrm>
              <a:off x="3059723" y="4190372"/>
              <a:ext cx="621300" cy="276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8</a:t>
              </a:r>
              <a:endParaRPr sz="1900"/>
            </a:p>
          </p:txBody>
        </p:sp>
      </p:grpSp>
      <p:grpSp>
        <p:nvGrpSpPr>
          <p:cNvPr id="200" name="Google Shape;200;p12"/>
          <p:cNvGrpSpPr/>
          <p:nvPr/>
        </p:nvGrpSpPr>
        <p:grpSpPr>
          <a:xfrm>
            <a:off x="1247719" y="5051357"/>
            <a:ext cx="3559702" cy="1245072"/>
            <a:chOff x="5219762" y="3533444"/>
            <a:chExt cx="2669843" cy="933827"/>
          </a:xfrm>
        </p:grpSpPr>
        <p:sp>
          <p:nvSpPr>
            <p:cNvPr id="201" name="Google Shape;201;p12"/>
            <p:cNvSpPr txBox="1"/>
            <p:nvPr/>
          </p:nvSpPr>
          <p:spPr>
            <a:xfrm>
              <a:off x="5219762" y="3533444"/>
              <a:ext cx="1587300" cy="689700"/>
            </a:xfrm>
            <a:prstGeom prst="rect">
              <a:avLst/>
            </a:prstGeom>
            <a:solidFill>
              <a:schemeClr val="lt1"/>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2"/>
                </a:buClr>
                <a:buSzPts val="2400"/>
                <a:buFont typeface="Nunito"/>
                <a:buNone/>
              </a:pPr>
              <a:r>
                <a:rPr b="0" i="0" lang="en-GB" sz="1600" u="none" cap="none" strike="noStrike">
                  <a:solidFill>
                    <a:schemeClr val="dk1"/>
                  </a:solidFill>
                  <a:latin typeface="Arial"/>
                  <a:ea typeface="Arial"/>
                  <a:cs typeface="Arial"/>
                  <a:sym typeface="Arial"/>
                </a:rPr>
                <a:t>10% of 3,200 = 320</a:t>
              </a:r>
              <a:endParaRPr sz="1900"/>
            </a:p>
            <a:p>
              <a:pPr indent="0" lvl="0" marL="0" marR="0" rtl="0" algn="l">
                <a:lnSpc>
                  <a:spcPct val="100000"/>
                </a:lnSpc>
                <a:spcBef>
                  <a:spcPts val="0"/>
                </a:spcBef>
                <a:spcAft>
                  <a:spcPts val="0"/>
                </a:spcAft>
                <a:buClr>
                  <a:schemeClr val="dk2"/>
                </a:buClr>
                <a:buSzPts val="2400"/>
                <a:buFont typeface="Nunito"/>
                <a:buNone/>
              </a:pPr>
              <a:r>
                <a:rPr b="0" i="0" lang="en-GB" sz="1600" u="none" cap="none" strike="noStrike">
                  <a:solidFill>
                    <a:schemeClr val="dk1"/>
                  </a:solidFill>
                  <a:latin typeface="Arial"/>
                  <a:ea typeface="Arial"/>
                  <a:cs typeface="Arial"/>
                  <a:sym typeface="Arial"/>
                </a:rPr>
                <a:t>  5% of 3,200 = 160</a:t>
              </a:r>
              <a:endParaRPr sz="1900"/>
            </a:p>
            <a:p>
              <a:pPr indent="0" lvl="0" marL="0" marR="0" rtl="0" algn="l">
                <a:lnSpc>
                  <a:spcPct val="100000"/>
                </a:lnSpc>
                <a:spcBef>
                  <a:spcPts val="0"/>
                </a:spcBef>
                <a:spcAft>
                  <a:spcPts val="0"/>
                </a:spcAft>
                <a:buClr>
                  <a:schemeClr val="dk2"/>
                </a:buClr>
                <a:buSzPts val="2400"/>
                <a:buFont typeface="Nunito"/>
                <a:buNone/>
              </a:pPr>
              <a:r>
                <a:rPr b="0" i="0" lang="en-GB" sz="1600" u="none" cap="none" strike="noStrike">
                  <a:solidFill>
                    <a:schemeClr val="dk1"/>
                  </a:solidFill>
                  <a:latin typeface="Arial"/>
                  <a:ea typeface="Arial"/>
                  <a:cs typeface="Arial"/>
                  <a:sym typeface="Arial"/>
                </a:rPr>
                <a:t>15% of 3,200 = 480 </a:t>
              </a:r>
              <a:endParaRPr b="0" i="0" sz="1600" u="sng" cap="none" strike="noStrike">
                <a:solidFill>
                  <a:schemeClr val="dk1"/>
                </a:solidFill>
                <a:latin typeface="Arial"/>
                <a:ea typeface="Arial"/>
                <a:cs typeface="Arial"/>
                <a:sym typeface="Arial"/>
              </a:endParaRPr>
            </a:p>
          </p:txBody>
        </p:sp>
        <p:sp>
          <p:nvSpPr>
            <p:cNvPr id="202" name="Google Shape;202;p12"/>
            <p:cNvSpPr txBox="1"/>
            <p:nvPr/>
          </p:nvSpPr>
          <p:spPr>
            <a:xfrm>
              <a:off x="7268305" y="4190371"/>
              <a:ext cx="621300" cy="2769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480</a:t>
              </a:r>
              <a:endParaRPr sz="1900"/>
            </a:p>
          </p:txBody>
        </p:sp>
      </p:grpSp>
      <p:sp>
        <p:nvSpPr>
          <p:cNvPr id="203" name="Google Shape;203;p12"/>
          <p:cNvSpPr txBox="1"/>
          <p:nvPr/>
        </p:nvSpPr>
        <p:spPr>
          <a:xfrm>
            <a:off x="2867725" y="2065900"/>
            <a:ext cx="11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0000"/>
                </a:solidFill>
                <a:latin typeface="Corbel"/>
                <a:ea typeface="Corbel"/>
                <a:cs typeface="Corbel"/>
                <a:sym typeface="Corbel"/>
              </a:rPr>
              <a:t>ONE MARK</a:t>
            </a:r>
            <a:endParaRPr b="1">
              <a:solidFill>
                <a:srgbClr val="FF0000"/>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956497c7f8070d2_35"/>
          <p:cNvSpPr txBox="1"/>
          <p:nvPr>
            <p:ph type="title"/>
          </p:nvPr>
        </p:nvSpPr>
        <p:spPr>
          <a:xfrm>
            <a:off x="252919" y="1123837"/>
            <a:ext cx="2947500" cy="46011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GB"/>
              <a:t>Maths Paper 1 (Arithmetic)</a:t>
            </a:r>
            <a:endParaRPr/>
          </a:p>
        </p:txBody>
      </p:sp>
      <p:sp>
        <p:nvSpPr>
          <p:cNvPr id="209" name="Google Shape;209;g956497c7f8070d2_35"/>
          <p:cNvSpPr txBox="1"/>
          <p:nvPr>
            <p:ph idx="1" type="body"/>
          </p:nvPr>
        </p:nvSpPr>
        <p:spPr>
          <a:xfrm rot="5400000">
            <a:off x="4966518" y="-233142"/>
            <a:ext cx="5120700" cy="7315200"/>
          </a:xfrm>
          <a:prstGeom prst="rect">
            <a:avLst/>
          </a:prstGeom>
          <a:noFill/>
          <a:ln>
            <a:noFill/>
          </a:ln>
        </p:spPr>
        <p:txBody>
          <a:bodyPr anchorCtr="0" anchor="t" bIns="121900" lIns="121900" spcFirstLastPara="1" rIns="121900" wrap="square" tIns="121900">
            <a:noAutofit/>
          </a:bodyPr>
          <a:lstStyle/>
          <a:p>
            <a:pPr indent="0" lvl="0" marL="152400" rtl="0" algn="l">
              <a:lnSpc>
                <a:spcPct val="115000"/>
              </a:lnSpc>
              <a:spcBef>
                <a:spcPts val="0"/>
              </a:spcBef>
              <a:spcAft>
                <a:spcPts val="0"/>
              </a:spcAft>
              <a:buSzPts val="2400"/>
              <a:buNone/>
            </a:pPr>
            <a:r>
              <a:t/>
            </a:r>
            <a:endParaRPr/>
          </a:p>
          <a:p>
            <a:pPr indent="0" lvl="0" marL="152400" rtl="0" algn="l">
              <a:lnSpc>
                <a:spcPct val="115000"/>
              </a:lnSpc>
              <a:spcBef>
                <a:spcPts val="0"/>
              </a:spcBef>
              <a:spcAft>
                <a:spcPts val="0"/>
              </a:spcAft>
              <a:buSzPts val="2400"/>
              <a:buNone/>
            </a:pPr>
            <a:r>
              <a:t/>
            </a:r>
            <a:endParaRPr/>
          </a:p>
        </p:txBody>
      </p:sp>
      <p:sp>
        <p:nvSpPr>
          <p:cNvPr id="210" name="Google Shape;210;g956497c7f8070d2_35"/>
          <p:cNvSpPr txBox="1"/>
          <p:nvPr>
            <p:ph idx="12" type="sldNum"/>
          </p:nvPr>
        </p:nvSpPr>
        <p:spPr>
          <a:xfrm>
            <a:off x="10634135" y="6356350"/>
            <a:ext cx="1530900" cy="365100"/>
          </a:xfrm>
          <a:prstGeom prst="rect">
            <a:avLst/>
          </a:prstGeom>
          <a:noFill/>
          <a:ln>
            <a:noFill/>
          </a:ln>
        </p:spPr>
        <p:txBody>
          <a:bodyPr anchorCtr="0" anchor="ctr" bIns="121900" lIns="121900" spcFirstLastPara="1" rIns="121900" wrap="square" tIns="1219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211" name="Google Shape;211;g956497c7f8070d2_35"/>
          <p:cNvPicPr preferRelativeResize="0"/>
          <p:nvPr/>
        </p:nvPicPr>
        <p:blipFill rotWithShape="1">
          <a:blip r:embed="rId3">
            <a:alphaModFix/>
          </a:blip>
          <a:srcRect b="0" l="0" r="0" t="0"/>
          <a:stretch/>
        </p:blipFill>
        <p:spPr>
          <a:xfrm>
            <a:off x="4287450" y="449025"/>
            <a:ext cx="6798375" cy="6272425"/>
          </a:xfrm>
          <a:prstGeom prst="rect">
            <a:avLst/>
          </a:prstGeom>
          <a:noFill/>
          <a:ln>
            <a:noFill/>
          </a:ln>
          <a:effectLst>
            <a:outerShdw blurRad="50800" rotWithShape="0" algn="tl" dir="2700000" dist="38100">
              <a:srgbClr val="000000">
                <a:alpha val="40000"/>
              </a:srgbClr>
            </a:outerShdw>
          </a:effectLst>
        </p:spPr>
      </p:pic>
      <p:pic>
        <p:nvPicPr>
          <p:cNvPr id="212" name="Google Shape;212;g956497c7f8070d2_35"/>
          <p:cNvPicPr preferRelativeResize="0"/>
          <p:nvPr>
            <p:ph idx="1" type="body"/>
          </p:nvPr>
        </p:nvPicPr>
        <p:blipFill rotWithShape="1">
          <a:blip r:embed="rId4">
            <a:alphaModFix/>
          </a:blip>
          <a:srcRect b="0" l="0" r="0" t="0"/>
          <a:stretch/>
        </p:blipFill>
        <p:spPr>
          <a:xfrm>
            <a:off x="4188800" y="101600"/>
            <a:ext cx="6995700" cy="3336600"/>
          </a:xfrm>
          <a:prstGeom prst="rect">
            <a:avLst/>
          </a:prstGeom>
          <a:noFill/>
          <a:ln>
            <a:noFill/>
          </a:ln>
        </p:spPr>
      </p:pic>
      <p:sp>
        <p:nvSpPr>
          <p:cNvPr id="213" name="Google Shape;213;g956497c7f8070d2_35"/>
          <p:cNvSpPr txBox="1"/>
          <p:nvPr/>
        </p:nvSpPr>
        <p:spPr>
          <a:xfrm>
            <a:off x="216975" y="6254275"/>
            <a:ext cx="249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rbel"/>
                <a:ea typeface="Corbel"/>
                <a:cs typeface="Corbel"/>
                <a:sym typeface="Corbel"/>
              </a:rPr>
              <a:t>Pg 148 in the planner</a:t>
            </a:r>
            <a:endParaRPr>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7" name="Shape 217"/>
        <p:cNvGrpSpPr/>
        <p:nvPr/>
      </p:nvGrpSpPr>
      <p:grpSpPr>
        <a:xfrm>
          <a:off x="0" y="0"/>
          <a:ext cx="0" cy="0"/>
          <a:chOff x="0" y="0"/>
          <a:chExt cx="0" cy="0"/>
        </a:xfrm>
      </p:grpSpPr>
      <p:sp>
        <p:nvSpPr>
          <p:cNvPr id="218" name="Google Shape;218;g4dbf9df275f35824_0"/>
          <p:cNvSpPr txBox="1"/>
          <p:nvPr>
            <p:ph type="title"/>
          </p:nvPr>
        </p:nvSpPr>
        <p:spPr>
          <a:xfrm>
            <a:off x="0" y="1054425"/>
            <a:ext cx="33435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A4F73"/>
              </a:buClr>
              <a:buSzPts val="3200"/>
              <a:buFont typeface="Arial"/>
              <a:buNone/>
            </a:pPr>
            <a:r>
              <a:rPr b="1" lang="en-GB" sz="3200">
                <a:solidFill>
                  <a:schemeClr val="lt1"/>
                </a:solidFill>
              </a:rPr>
              <a:t>A sledgehammer to crack a nut</a:t>
            </a:r>
            <a:endParaRPr b="1">
              <a:solidFill>
                <a:schemeClr val="lt1"/>
              </a:solidFill>
            </a:endParaRPr>
          </a:p>
        </p:txBody>
      </p:sp>
      <p:sp>
        <p:nvSpPr>
          <p:cNvPr id="219" name="Google Shape;219;g4dbf9df275f35824_0"/>
          <p:cNvSpPr txBox="1"/>
          <p:nvPr/>
        </p:nvSpPr>
        <p:spPr>
          <a:xfrm>
            <a:off x="3705647" y="2504314"/>
            <a:ext cx="26952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en-GB" sz="3200">
                <a:solidFill>
                  <a:schemeClr val="dk1"/>
                </a:solidFill>
                <a:latin typeface="Arial"/>
                <a:ea typeface="Arial"/>
                <a:cs typeface="Arial"/>
                <a:sym typeface="Arial"/>
              </a:rPr>
              <a:t>1 0 0 0	</a:t>
            </a:r>
            <a:endParaRPr/>
          </a:p>
          <a:p>
            <a:pPr indent="0" lvl="0" marL="0" marR="0" rtl="0" algn="l">
              <a:spcBef>
                <a:spcPts val="0"/>
              </a:spcBef>
              <a:spcAft>
                <a:spcPts val="0"/>
              </a:spcAft>
              <a:buClr>
                <a:schemeClr val="dk1"/>
              </a:buClr>
              <a:buSzPts val="3200"/>
              <a:buFont typeface="Arial"/>
              <a:buNone/>
            </a:pPr>
            <a:r>
              <a:rPr lang="en-GB" sz="3200" u="sng">
                <a:solidFill>
                  <a:schemeClr val="dk1"/>
                </a:solidFill>
                <a:latin typeface="Arial"/>
                <a:ea typeface="Arial"/>
                <a:cs typeface="Arial"/>
                <a:sym typeface="Arial"/>
              </a:rPr>
              <a:t>-        7</a:t>
            </a:r>
            <a:r>
              <a:rPr lang="en-GB" sz="3200">
                <a:solidFill>
                  <a:schemeClr val="dk1"/>
                </a:solidFill>
                <a:latin typeface="Arial"/>
                <a:ea typeface="Arial"/>
                <a:cs typeface="Arial"/>
                <a:sym typeface="Arial"/>
              </a:rPr>
              <a:t>	     </a:t>
            </a:r>
            <a:endParaRPr sz="3200" u="sng">
              <a:solidFill>
                <a:schemeClr val="dk1"/>
              </a:solidFill>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rPr lang="en-GB" sz="3200" u="sng">
                <a:solidFill>
                  <a:schemeClr val="dk1"/>
                </a:solidFill>
                <a:latin typeface="Arial"/>
                <a:ea typeface="Arial"/>
                <a:cs typeface="Arial"/>
                <a:sym typeface="Arial"/>
              </a:rPr>
              <a:t>   9 9 3</a:t>
            </a:r>
            <a:endParaRPr sz="2400" u="sng">
              <a:solidFill>
                <a:schemeClr val="dk1"/>
              </a:solidFill>
              <a:latin typeface="Arial"/>
              <a:ea typeface="Arial"/>
              <a:cs typeface="Arial"/>
              <a:sym typeface="Arial"/>
            </a:endParaRPr>
          </a:p>
        </p:txBody>
      </p:sp>
      <p:sp>
        <p:nvSpPr>
          <p:cNvPr id="220" name="Google Shape;220;g4dbf9df275f35824_0"/>
          <p:cNvSpPr txBox="1"/>
          <p:nvPr/>
        </p:nvSpPr>
        <p:spPr>
          <a:xfrm>
            <a:off x="4460290" y="2386839"/>
            <a:ext cx="5391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en-GB" sz="1200">
                <a:solidFill>
                  <a:schemeClr val="dk1"/>
                </a:solidFill>
                <a:latin typeface="Arial"/>
                <a:ea typeface="Arial"/>
                <a:cs typeface="Arial"/>
                <a:sym typeface="Arial"/>
              </a:rPr>
              <a:t>1</a:t>
            </a:r>
            <a:endParaRPr sz="1200">
              <a:solidFill>
                <a:schemeClr val="dk1"/>
              </a:solidFill>
              <a:latin typeface="Arial"/>
              <a:ea typeface="Arial"/>
              <a:cs typeface="Arial"/>
              <a:sym typeface="Arial"/>
            </a:endParaRPr>
          </a:p>
        </p:txBody>
      </p:sp>
      <p:cxnSp>
        <p:nvCxnSpPr>
          <p:cNvPr id="221" name="Google Shape;221;g4dbf9df275f35824_0"/>
          <p:cNvCxnSpPr/>
          <p:nvPr/>
        </p:nvCxnSpPr>
        <p:spPr>
          <a:xfrm>
            <a:off x="4586064" y="2578928"/>
            <a:ext cx="0" cy="476254"/>
          </a:xfrm>
          <a:prstGeom prst="straightConnector1">
            <a:avLst/>
          </a:prstGeom>
          <a:noFill/>
          <a:ln cap="flat" cmpd="sng" w="38100">
            <a:solidFill>
              <a:schemeClr val="dk1"/>
            </a:solidFill>
            <a:prstDash val="solid"/>
            <a:round/>
            <a:headEnd len="med" w="med" type="none"/>
            <a:tailEnd len="med" w="med" type="none"/>
          </a:ln>
        </p:spPr>
      </p:cxnSp>
      <p:sp>
        <p:nvSpPr>
          <p:cNvPr id="222" name="Google Shape;222;g4dbf9df275f35824_0"/>
          <p:cNvSpPr txBox="1"/>
          <p:nvPr/>
        </p:nvSpPr>
        <p:spPr>
          <a:xfrm>
            <a:off x="3662525" y="2386839"/>
            <a:ext cx="5391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en-GB" sz="1200">
                <a:solidFill>
                  <a:schemeClr val="dk1"/>
                </a:solidFill>
                <a:latin typeface="Arial"/>
                <a:ea typeface="Arial"/>
                <a:cs typeface="Arial"/>
                <a:sym typeface="Arial"/>
              </a:rPr>
              <a:t>0</a:t>
            </a:r>
            <a:endParaRPr sz="1200">
              <a:solidFill>
                <a:schemeClr val="dk1"/>
              </a:solidFill>
              <a:latin typeface="Arial"/>
              <a:ea typeface="Arial"/>
              <a:cs typeface="Arial"/>
              <a:sym typeface="Arial"/>
            </a:endParaRPr>
          </a:p>
        </p:txBody>
      </p:sp>
      <p:sp>
        <p:nvSpPr>
          <p:cNvPr id="223" name="Google Shape;223;g4dbf9df275f35824_0"/>
          <p:cNvSpPr txBox="1"/>
          <p:nvPr/>
        </p:nvSpPr>
        <p:spPr>
          <a:xfrm>
            <a:off x="4726275" y="2265400"/>
            <a:ext cx="342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en-GB" sz="1200">
                <a:solidFill>
                  <a:schemeClr val="dk1"/>
                </a:solidFill>
                <a:latin typeface="Arial"/>
                <a:ea typeface="Arial"/>
                <a:cs typeface="Arial"/>
                <a:sym typeface="Arial"/>
              </a:rPr>
              <a:t>1</a:t>
            </a:r>
            <a:endParaRPr sz="1200">
              <a:solidFill>
                <a:schemeClr val="dk1"/>
              </a:solidFill>
              <a:latin typeface="Arial"/>
              <a:ea typeface="Arial"/>
              <a:cs typeface="Arial"/>
              <a:sym typeface="Arial"/>
            </a:endParaRPr>
          </a:p>
        </p:txBody>
      </p:sp>
      <p:sp>
        <p:nvSpPr>
          <p:cNvPr id="224" name="Google Shape;224;g4dbf9df275f35824_0"/>
          <p:cNvSpPr txBox="1"/>
          <p:nvPr/>
        </p:nvSpPr>
        <p:spPr>
          <a:xfrm>
            <a:off x="4021879" y="2399539"/>
            <a:ext cx="5391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en-GB" sz="1200">
                <a:solidFill>
                  <a:schemeClr val="dk1"/>
                </a:solidFill>
                <a:latin typeface="Arial"/>
                <a:ea typeface="Arial"/>
                <a:cs typeface="Arial"/>
                <a:sym typeface="Arial"/>
              </a:rPr>
              <a:t>1</a:t>
            </a:r>
            <a:endParaRPr sz="1200">
              <a:solidFill>
                <a:schemeClr val="dk1"/>
              </a:solidFill>
              <a:latin typeface="Arial"/>
              <a:ea typeface="Arial"/>
              <a:cs typeface="Arial"/>
              <a:sym typeface="Arial"/>
            </a:endParaRPr>
          </a:p>
        </p:txBody>
      </p:sp>
      <p:sp>
        <p:nvSpPr>
          <p:cNvPr id="225" name="Google Shape;225;g4dbf9df275f35824_0"/>
          <p:cNvSpPr txBox="1"/>
          <p:nvPr/>
        </p:nvSpPr>
        <p:spPr>
          <a:xfrm>
            <a:off x="4414622" y="2236025"/>
            <a:ext cx="342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en-GB" sz="1200">
                <a:solidFill>
                  <a:schemeClr val="dk1"/>
                </a:solidFill>
                <a:latin typeface="Arial"/>
                <a:ea typeface="Arial"/>
                <a:cs typeface="Arial"/>
                <a:sym typeface="Arial"/>
              </a:rPr>
              <a:t>9</a:t>
            </a:r>
            <a:endParaRPr sz="1200">
              <a:solidFill>
                <a:schemeClr val="dk1"/>
              </a:solidFill>
              <a:latin typeface="Arial"/>
              <a:ea typeface="Arial"/>
              <a:cs typeface="Arial"/>
              <a:sym typeface="Arial"/>
            </a:endParaRPr>
          </a:p>
        </p:txBody>
      </p:sp>
      <p:cxnSp>
        <p:nvCxnSpPr>
          <p:cNvPr id="226" name="Google Shape;226;g4dbf9df275f35824_0"/>
          <p:cNvCxnSpPr/>
          <p:nvPr/>
        </p:nvCxnSpPr>
        <p:spPr>
          <a:xfrm>
            <a:off x="3856576" y="2577340"/>
            <a:ext cx="0" cy="476254"/>
          </a:xfrm>
          <a:prstGeom prst="straightConnector1">
            <a:avLst/>
          </a:prstGeom>
          <a:noFill/>
          <a:ln cap="flat" cmpd="sng" w="38100">
            <a:solidFill>
              <a:schemeClr val="dk1"/>
            </a:solidFill>
            <a:prstDash val="solid"/>
            <a:round/>
            <a:headEnd len="med" w="med" type="none"/>
            <a:tailEnd len="med" w="med" type="none"/>
          </a:ln>
        </p:spPr>
      </p:cxnSp>
      <p:cxnSp>
        <p:nvCxnSpPr>
          <p:cNvPr id="227" name="Google Shape;227;g4dbf9df275f35824_0"/>
          <p:cNvCxnSpPr/>
          <p:nvPr/>
        </p:nvCxnSpPr>
        <p:spPr>
          <a:xfrm>
            <a:off x="4160230" y="2591628"/>
            <a:ext cx="0" cy="476254"/>
          </a:xfrm>
          <a:prstGeom prst="straightConnector1">
            <a:avLst/>
          </a:prstGeom>
          <a:noFill/>
          <a:ln cap="flat" cmpd="sng" w="38100">
            <a:solidFill>
              <a:schemeClr val="dk1"/>
            </a:solidFill>
            <a:prstDash val="solid"/>
            <a:round/>
            <a:headEnd len="med" w="med" type="none"/>
            <a:tailEnd len="med" w="med" type="none"/>
          </a:ln>
        </p:spPr>
      </p:cxnSp>
      <p:sp>
        <p:nvSpPr>
          <p:cNvPr id="228" name="Google Shape;228;g4dbf9df275f35824_0"/>
          <p:cNvSpPr txBox="1"/>
          <p:nvPr/>
        </p:nvSpPr>
        <p:spPr>
          <a:xfrm>
            <a:off x="4046971" y="2236025"/>
            <a:ext cx="342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en-GB" sz="1200">
                <a:solidFill>
                  <a:schemeClr val="dk1"/>
                </a:solidFill>
                <a:latin typeface="Arial"/>
                <a:ea typeface="Arial"/>
                <a:cs typeface="Arial"/>
                <a:sym typeface="Arial"/>
              </a:rPr>
              <a:t>9</a:t>
            </a:r>
            <a:endParaRPr sz="1200">
              <a:solidFill>
                <a:schemeClr val="dk1"/>
              </a:solidFill>
              <a:latin typeface="Arial"/>
              <a:ea typeface="Arial"/>
              <a:cs typeface="Arial"/>
              <a:sym typeface="Arial"/>
            </a:endParaRPr>
          </a:p>
        </p:txBody>
      </p:sp>
      <p:grpSp>
        <p:nvGrpSpPr>
          <p:cNvPr id="229" name="Google Shape;229;g4dbf9df275f35824_0"/>
          <p:cNvGrpSpPr/>
          <p:nvPr/>
        </p:nvGrpSpPr>
        <p:grpSpPr>
          <a:xfrm>
            <a:off x="6888317" y="2344776"/>
            <a:ext cx="1270001" cy="1479550"/>
            <a:chOff x="2772" y="1354"/>
            <a:chExt cx="600" cy="932"/>
          </a:xfrm>
        </p:grpSpPr>
        <p:sp>
          <p:nvSpPr>
            <p:cNvPr id="230" name="Google Shape;230;g4dbf9df275f35824_0"/>
            <p:cNvSpPr txBox="1"/>
            <p:nvPr/>
          </p:nvSpPr>
          <p:spPr>
            <a:xfrm>
              <a:off x="2982" y="1354"/>
              <a:ext cx="300" cy="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en-GB" sz="3200">
                  <a:solidFill>
                    <a:schemeClr val="dk1"/>
                  </a:solidFill>
                  <a:latin typeface="Arial"/>
                  <a:ea typeface="Arial"/>
                  <a:cs typeface="Arial"/>
                  <a:sym typeface="Arial"/>
                </a:rPr>
                <a:t>16</a:t>
              </a:r>
              <a:endParaRPr sz="2400">
                <a:solidFill>
                  <a:schemeClr val="dk1"/>
                </a:solidFill>
                <a:latin typeface="Arial"/>
                <a:ea typeface="Arial"/>
                <a:cs typeface="Arial"/>
                <a:sym typeface="Arial"/>
              </a:endParaRPr>
            </a:p>
          </p:txBody>
        </p:sp>
        <p:sp>
          <p:nvSpPr>
            <p:cNvPr id="231" name="Google Shape;231;g4dbf9df275f35824_0"/>
            <p:cNvSpPr txBox="1"/>
            <p:nvPr/>
          </p:nvSpPr>
          <p:spPr>
            <a:xfrm>
              <a:off x="2772" y="1674"/>
              <a:ext cx="600" cy="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en-GB" sz="3200">
                  <a:solidFill>
                    <a:schemeClr val="dk1"/>
                  </a:solidFill>
                  <a:latin typeface="Arial"/>
                  <a:ea typeface="Arial"/>
                  <a:cs typeface="Arial"/>
                  <a:sym typeface="Arial"/>
                </a:rPr>
                <a:t>- </a:t>
              </a:r>
              <a:r>
                <a:rPr lang="en-GB" sz="3200" u="sng">
                  <a:solidFill>
                    <a:schemeClr val="dk1"/>
                  </a:solidFill>
                  <a:latin typeface="Arial"/>
                  <a:ea typeface="Arial"/>
                  <a:cs typeface="Arial"/>
                  <a:sym typeface="Arial"/>
                </a:rPr>
                <a:t>   9</a:t>
              </a:r>
              <a:endParaRPr sz="2400" u="sng">
                <a:solidFill>
                  <a:schemeClr val="dk1"/>
                </a:solidFill>
                <a:latin typeface="Arial"/>
                <a:ea typeface="Arial"/>
                <a:cs typeface="Arial"/>
                <a:sym typeface="Arial"/>
              </a:endParaRPr>
            </a:p>
          </p:txBody>
        </p:sp>
        <p:sp>
          <p:nvSpPr>
            <p:cNvPr id="232" name="Google Shape;232;g4dbf9df275f35824_0"/>
            <p:cNvSpPr txBox="1"/>
            <p:nvPr/>
          </p:nvSpPr>
          <p:spPr>
            <a:xfrm>
              <a:off x="2964" y="1986"/>
              <a:ext cx="300" cy="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en-GB" sz="3200" u="sng">
                  <a:solidFill>
                    <a:schemeClr val="dk1"/>
                  </a:solidFill>
                  <a:latin typeface="Arial"/>
                  <a:ea typeface="Arial"/>
                  <a:cs typeface="Arial"/>
                  <a:sym typeface="Arial"/>
                </a:rPr>
                <a:t>  7</a:t>
              </a:r>
              <a:endParaRPr sz="2400" u="sng">
                <a:solidFill>
                  <a:schemeClr val="dk1"/>
                </a:solidFill>
                <a:latin typeface="Arial"/>
                <a:ea typeface="Arial"/>
                <a:cs typeface="Arial"/>
                <a:sym typeface="Arial"/>
              </a:endParaRPr>
            </a:p>
          </p:txBody>
        </p:sp>
      </p:grpSp>
      <p:cxnSp>
        <p:nvCxnSpPr>
          <p:cNvPr id="233" name="Google Shape;233;g4dbf9df275f35824_0"/>
          <p:cNvCxnSpPr/>
          <p:nvPr/>
        </p:nvCxnSpPr>
        <p:spPr>
          <a:xfrm>
            <a:off x="7523317" y="2443201"/>
            <a:ext cx="0" cy="476400"/>
          </a:xfrm>
          <a:prstGeom prst="straightConnector1">
            <a:avLst/>
          </a:prstGeom>
          <a:noFill/>
          <a:ln cap="flat" cmpd="sng" w="38100">
            <a:solidFill>
              <a:schemeClr val="dk1"/>
            </a:solidFill>
            <a:prstDash val="solid"/>
            <a:round/>
            <a:headEnd len="med" w="med" type="none"/>
            <a:tailEnd len="med" w="med" type="none"/>
          </a:ln>
        </p:spPr>
      </p:cxnSp>
      <p:sp>
        <p:nvSpPr>
          <p:cNvPr id="234" name="Google Shape;234;g4dbf9df275f35824_0"/>
          <p:cNvSpPr txBox="1"/>
          <p:nvPr/>
        </p:nvSpPr>
        <p:spPr>
          <a:xfrm>
            <a:off x="7405425" y="2216188"/>
            <a:ext cx="6351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en-GB" sz="1200">
                <a:solidFill>
                  <a:schemeClr val="dk1"/>
                </a:solidFill>
                <a:latin typeface="Arial"/>
                <a:ea typeface="Arial"/>
                <a:cs typeface="Arial"/>
                <a:sym typeface="Arial"/>
              </a:rPr>
              <a:t>0</a:t>
            </a:r>
            <a:endParaRPr sz="1200">
              <a:solidFill>
                <a:schemeClr val="dk1"/>
              </a:solidFill>
              <a:latin typeface="Arial"/>
              <a:ea typeface="Arial"/>
              <a:cs typeface="Arial"/>
              <a:sym typeface="Arial"/>
            </a:endParaRPr>
          </a:p>
        </p:txBody>
      </p:sp>
      <p:sp>
        <p:nvSpPr>
          <p:cNvPr id="235" name="Google Shape;235;g4dbf9df275f35824_0"/>
          <p:cNvSpPr txBox="1"/>
          <p:nvPr/>
        </p:nvSpPr>
        <p:spPr>
          <a:xfrm>
            <a:off x="7614334" y="2265401"/>
            <a:ext cx="6351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en-GB" sz="1200">
                <a:solidFill>
                  <a:schemeClr val="dk1"/>
                </a:solidFill>
                <a:latin typeface="Arial"/>
                <a:ea typeface="Arial"/>
                <a:cs typeface="Arial"/>
                <a:sym typeface="Arial"/>
              </a:rPr>
              <a:t>1</a:t>
            </a:r>
            <a:endParaRPr sz="1200">
              <a:solidFill>
                <a:schemeClr val="dk1"/>
              </a:solidFill>
              <a:latin typeface="Arial"/>
              <a:ea typeface="Arial"/>
              <a:cs typeface="Arial"/>
              <a:sym typeface="Arial"/>
            </a:endParaRPr>
          </a:p>
        </p:txBody>
      </p:sp>
      <p:grpSp>
        <p:nvGrpSpPr>
          <p:cNvPr id="236" name="Google Shape;236;g4dbf9df275f35824_0"/>
          <p:cNvGrpSpPr/>
          <p:nvPr/>
        </p:nvGrpSpPr>
        <p:grpSpPr>
          <a:xfrm>
            <a:off x="9889750" y="2216200"/>
            <a:ext cx="1589627" cy="2825751"/>
            <a:chOff x="4166" y="826"/>
            <a:chExt cx="751" cy="1780"/>
          </a:xfrm>
        </p:grpSpPr>
        <p:sp>
          <p:nvSpPr>
            <p:cNvPr id="237" name="Google Shape;237;g4dbf9df275f35824_0"/>
            <p:cNvSpPr txBox="1"/>
            <p:nvPr/>
          </p:nvSpPr>
          <p:spPr>
            <a:xfrm>
              <a:off x="4502" y="826"/>
              <a:ext cx="300" cy="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en-GB" sz="3200">
                  <a:solidFill>
                    <a:schemeClr val="dk1"/>
                  </a:solidFill>
                  <a:latin typeface="Arial"/>
                  <a:ea typeface="Arial"/>
                  <a:cs typeface="Arial"/>
                  <a:sym typeface="Arial"/>
                </a:rPr>
                <a:t>97</a:t>
              </a:r>
              <a:endParaRPr sz="2400">
                <a:solidFill>
                  <a:schemeClr val="dk1"/>
                </a:solidFill>
                <a:latin typeface="Arial"/>
                <a:ea typeface="Arial"/>
                <a:cs typeface="Arial"/>
                <a:sym typeface="Arial"/>
              </a:endParaRPr>
            </a:p>
          </p:txBody>
        </p:sp>
        <p:sp>
          <p:nvSpPr>
            <p:cNvPr id="238" name="Google Shape;238;g4dbf9df275f35824_0"/>
            <p:cNvSpPr txBox="1"/>
            <p:nvPr/>
          </p:nvSpPr>
          <p:spPr>
            <a:xfrm>
              <a:off x="4166" y="1106"/>
              <a:ext cx="600" cy="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en-GB" sz="3200" u="sng">
                  <a:solidFill>
                    <a:schemeClr val="dk1"/>
                  </a:solidFill>
                  <a:latin typeface="Arial"/>
                  <a:ea typeface="Arial"/>
                  <a:cs typeface="Arial"/>
                  <a:sym typeface="Arial"/>
                </a:rPr>
                <a:t>x 100</a:t>
              </a:r>
              <a:endParaRPr/>
            </a:p>
          </p:txBody>
        </p:sp>
        <p:sp>
          <p:nvSpPr>
            <p:cNvPr id="239" name="Google Shape;239;g4dbf9df275f35824_0"/>
            <p:cNvSpPr txBox="1"/>
            <p:nvPr/>
          </p:nvSpPr>
          <p:spPr>
            <a:xfrm>
              <a:off x="4423" y="1426"/>
              <a:ext cx="300" cy="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en-GB" sz="3200">
                  <a:solidFill>
                    <a:schemeClr val="dk1"/>
                  </a:solidFill>
                  <a:latin typeface="Arial"/>
                  <a:ea typeface="Arial"/>
                  <a:cs typeface="Arial"/>
                  <a:sym typeface="Arial"/>
                </a:rPr>
                <a:t>00</a:t>
              </a:r>
              <a:endParaRPr sz="2400">
                <a:solidFill>
                  <a:schemeClr val="dk1"/>
                </a:solidFill>
                <a:latin typeface="Arial"/>
                <a:ea typeface="Arial"/>
                <a:cs typeface="Arial"/>
                <a:sym typeface="Arial"/>
              </a:endParaRPr>
            </a:p>
          </p:txBody>
        </p:sp>
        <p:sp>
          <p:nvSpPr>
            <p:cNvPr id="240" name="Google Shape;240;g4dbf9df275f35824_0"/>
            <p:cNvSpPr txBox="1"/>
            <p:nvPr/>
          </p:nvSpPr>
          <p:spPr>
            <a:xfrm>
              <a:off x="4317" y="1714"/>
              <a:ext cx="600" cy="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en-GB" sz="3200">
                  <a:solidFill>
                    <a:schemeClr val="dk1"/>
                  </a:solidFill>
                  <a:latin typeface="Arial"/>
                  <a:ea typeface="Arial"/>
                  <a:cs typeface="Arial"/>
                  <a:sym typeface="Arial"/>
                </a:rPr>
                <a:t>000</a:t>
              </a:r>
              <a:endParaRPr sz="2400">
                <a:solidFill>
                  <a:schemeClr val="dk1"/>
                </a:solidFill>
                <a:latin typeface="Arial"/>
                <a:ea typeface="Arial"/>
                <a:cs typeface="Arial"/>
                <a:sym typeface="Arial"/>
              </a:endParaRPr>
            </a:p>
          </p:txBody>
        </p:sp>
        <p:sp>
          <p:nvSpPr>
            <p:cNvPr id="241" name="Google Shape;241;g4dbf9df275f35824_0"/>
            <p:cNvSpPr txBox="1"/>
            <p:nvPr/>
          </p:nvSpPr>
          <p:spPr>
            <a:xfrm>
              <a:off x="4212" y="1975"/>
              <a:ext cx="600" cy="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en-GB" sz="3200" u="sng">
                  <a:solidFill>
                    <a:schemeClr val="dk1"/>
                  </a:solidFill>
                  <a:latin typeface="Arial"/>
                  <a:ea typeface="Arial"/>
                  <a:cs typeface="Arial"/>
                  <a:sym typeface="Arial"/>
                </a:rPr>
                <a:t>9700</a:t>
              </a:r>
              <a:endParaRPr/>
            </a:p>
          </p:txBody>
        </p:sp>
        <p:sp>
          <p:nvSpPr>
            <p:cNvPr id="242" name="Google Shape;242;g4dbf9df275f35824_0"/>
            <p:cNvSpPr txBox="1"/>
            <p:nvPr/>
          </p:nvSpPr>
          <p:spPr>
            <a:xfrm>
              <a:off x="4218" y="2306"/>
              <a:ext cx="600" cy="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en-GB" sz="3200" u="sng">
                  <a:solidFill>
                    <a:schemeClr val="dk1"/>
                  </a:solidFill>
                  <a:latin typeface="Arial"/>
                  <a:ea typeface="Arial"/>
                  <a:cs typeface="Arial"/>
                  <a:sym typeface="Arial"/>
                </a:rPr>
                <a:t>9700</a:t>
              </a:r>
              <a:endParaRPr sz="2400" u="sng">
                <a:solidFill>
                  <a:schemeClr val="dk1"/>
                </a:solidFill>
                <a:latin typeface="Arial"/>
                <a:ea typeface="Arial"/>
                <a:cs typeface="Arial"/>
                <a:sym typeface="Arial"/>
              </a:endParaRPr>
            </a:p>
          </p:txBody>
        </p:sp>
      </p:grpSp>
      <p:sp>
        <p:nvSpPr>
          <p:cNvPr id="243" name="Google Shape;243;g4dbf9df275f35824_0"/>
          <p:cNvSpPr txBox="1"/>
          <p:nvPr/>
        </p:nvSpPr>
        <p:spPr>
          <a:xfrm>
            <a:off x="4979137" y="4947888"/>
            <a:ext cx="19050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en-GB" sz="3200">
                <a:solidFill>
                  <a:schemeClr val="dk1"/>
                </a:solidFill>
                <a:latin typeface="Arial"/>
                <a:ea typeface="Arial"/>
                <a:cs typeface="Arial"/>
                <a:sym typeface="Arial"/>
              </a:rPr>
              <a:t>7  5 6</a:t>
            </a:r>
            <a:endParaRPr sz="2400">
              <a:solidFill>
                <a:schemeClr val="dk1"/>
              </a:solidFill>
              <a:latin typeface="Arial"/>
              <a:ea typeface="Arial"/>
              <a:cs typeface="Arial"/>
              <a:sym typeface="Arial"/>
            </a:endParaRPr>
          </a:p>
        </p:txBody>
      </p:sp>
      <p:grpSp>
        <p:nvGrpSpPr>
          <p:cNvPr id="244" name="Google Shape;244;g4dbf9df275f35824_0"/>
          <p:cNvGrpSpPr/>
          <p:nvPr/>
        </p:nvGrpSpPr>
        <p:grpSpPr>
          <a:xfrm>
            <a:off x="5349500" y="4940350"/>
            <a:ext cx="1369484" cy="600075"/>
            <a:chOff x="757" y="3054"/>
            <a:chExt cx="647" cy="378"/>
          </a:xfrm>
        </p:grpSpPr>
        <p:sp>
          <p:nvSpPr>
            <p:cNvPr id="245" name="Google Shape;245;g4dbf9df275f35824_0"/>
            <p:cNvSpPr/>
            <p:nvPr/>
          </p:nvSpPr>
          <p:spPr>
            <a:xfrm flipH="1" rot="10800000">
              <a:off x="757" y="3054"/>
              <a:ext cx="54" cy="378"/>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46" name="Google Shape;246;g4dbf9df275f35824_0"/>
            <p:cNvCxnSpPr/>
            <p:nvPr/>
          </p:nvCxnSpPr>
          <p:spPr>
            <a:xfrm>
              <a:off x="804" y="3072"/>
              <a:ext cx="600" cy="0"/>
            </a:xfrm>
            <a:prstGeom prst="straightConnector1">
              <a:avLst/>
            </a:prstGeom>
            <a:noFill/>
            <a:ln cap="flat" cmpd="sng" w="38100">
              <a:solidFill>
                <a:schemeClr val="dk1"/>
              </a:solidFill>
              <a:prstDash val="solid"/>
              <a:round/>
              <a:headEnd len="med" w="med" type="none"/>
              <a:tailEnd len="med" w="med" type="none"/>
            </a:ln>
          </p:spPr>
        </p:cxnSp>
      </p:grpSp>
      <p:sp>
        <p:nvSpPr>
          <p:cNvPr id="247" name="Google Shape;247;g4dbf9df275f35824_0"/>
          <p:cNvSpPr txBox="1"/>
          <p:nvPr/>
        </p:nvSpPr>
        <p:spPr>
          <a:xfrm>
            <a:off x="5672696" y="4947900"/>
            <a:ext cx="342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en-GB" sz="1200">
                <a:solidFill>
                  <a:schemeClr val="dk1"/>
                </a:solidFill>
                <a:latin typeface="Arial"/>
                <a:ea typeface="Arial"/>
                <a:cs typeface="Arial"/>
                <a:sym typeface="Arial"/>
              </a:rPr>
              <a:t>5</a:t>
            </a:r>
            <a:endParaRPr sz="1200">
              <a:solidFill>
                <a:schemeClr val="dk1"/>
              </a:solidFill>
              <a:latin typeface="Arial"/>
              <a:ea typeface="Arial"/>
              <a:cs typeface="Arial"/>
              <a:sym typeface="Arial"/>
            </a:endParaRPr>
          </a:p>
        </p:txBody>
      </p:sp>
      <p:sp>
        <p:nvSpPr>
          <p:cNvPr id="248" name="Google Shape;248;g4dbf9df275f35824_0"/>
          <p:cNvSpPr txBox="1"/>
          <p:nvPr/>
        </p:nvSpPr>
        <p:spPr>
          <a:xfrm>
            <a:off x="5461054" y="4362900"/>
            <a:ext cx="12699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en-GB" sz="3200">
                <a:solidFill>
                  <a:schemeClr val="dk1"/>
                </a:solidFill>
                <a:latin typeface="Arial"/>
                <a:ea typeface="Arial"/>
                <a:cs typeface="Arial"/>
                <a:sym typeface="Arial"/>
              </a:rPr>
              <a:t>0 8</a:t>
            </a:r>
            <a:endParaRPr sz="2400">
              <a:solidFill>
                <a:schemeClr val="dk1"/>
              </a:solidFill>
              <a:latin typeface="Arial"/>
              <a:ea typeface="Arial"/>
              <a:cs typeface="Arial"/>
              <a:sym typeface="Arial"/>
            </a:endParaRPr>
          </a:p>
        </p:txBody>
      </p:sp>
      <p:cxnSp>
        <p:nvCxnSpPr>
          <p:cNvPr id="249" name="Google Shape;249;g4dbf9df275f35824_0"/>
          <p:cNvCxnSpPr/>
          <p:nvPr/>
        </p:nvCxnSpPr>
        <p:spPr>
          <a:xfrm>
            <a:off x="5614083" y="5072113"/>
            <a:ext cx="0" cy="476250"/>
          </a:xfrm>
          <a:prstGeom prst="straightConnector1">
            <a:avLst/>
          </a:prstGeom>
          <a:noFill/>
          <a:ln cap="flat" cmpd="sng" w="38100">
            <a:solidFill>
              <a:schemeClr val="dk1"/>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g1c8ffbda8ce_0_2"/>
          <p:cNvPicPr preferRelativeResize="0"/>
          <p:nvPr/>
        </p:nvPicPr>
        <p:blipFill rotWithShape="1">
          <a:blip r:embed="rId3">
            <a:alphaModFix/>
          </a:blip>
          <a:srcRect b="0" l="0" r="0" t="0"/>
          <a:stretch/>
        </p:blipFill>
        <p:spPr>
          <a:xfrm>
            <a:off x="4203700" y="1053050"/>
            <a:ext cx="7695775" cy="5415299"/>
          </a:xfrm>
          <a:prstGeom prst="rect">
            <a:avLst/>
          </a:prstGeom>
          <a:noFill/>
          <a:ln>
            <a:noFill/>
          </a:ln>
        </p:spPr>
      </p:pic>
      <p:sp>
        <p:nvSpPr>
          <p:cNvPr id="255" name="Google Shape;255;g1c8ffbda8ce_0_2"/>
          <p:cNvSpPr txBox="1"/>
          <p:nvPr>
            <p:ph type="title"/>
          </p:nvPr>
        </p:nvSpPr>
        <p:spPr>
          <a:xfrm>
            <a:off x="252919" y="1123837"/>
            <a:ext cx="2947500" cy="460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Use of mental strategies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4d69d6e12ae30927_0"/>
          <p:cNvSpPr txBox="1"/>
          <p:nvPr>
            <p:ph type="title"/>
          </p:nvPr>
        </p:nvSpPr>
        <p:spPr>
          <a:xfrm>
            <a:off x="252919" y="1123837"/>
            <a:ext cx="2947500" cy="460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Maths Papers 2 and 3 (Reasoning)</a:t>
            </a:r>
            <a:endParaRPr/>
          </a:p>
        </p:txBody>
      </p:sp>
      <p:sp>
        <p:nvSpPr>
          <p:cNvPr id="261" name="Google Shape;261;g4d69d6e12ae30927_0"/>
          <p:cNvSpPr txBox="1"/>
          <p:nvPr>
            <p:ph idx="1" type="body"/>
          </p:nvPr>
        </p:nvSpPr>
        <p:spPr>
          <a:xfrm>
            <a:off x="3451325" y="306325"/>
            <a:ext cx="8301600" cy="6096000"/>
          </a:xfrm>
          <a:prstGeom prst="rect">
            <a:avLst/>
          </a:prstGeom>
        </p:spPr>
        <p:txBody>
          <a:bodyPr anchorCtr="0" anchor="ctr" bIns="45700" lIns="91425" spcFirstLastPara="1" rIns="91425" wrap="square" tIns="45700">
            <a:normAutofit/>
          </a:bodyPr>
          <a:lstStyle/>
          <a:p>
            <a:pPr indent="0" lvl="0" marL="0" rtl="0" algn="l">
              <a:spcBef>
                <a:spcPts val="1200"/>
              </a:spcBef>
              <a:spcAft>
                <a:spcPts val="0"/>
              </a:spcAft>
              <a:buNone/>
            </a:pPr>
            <a:r>
              <a:rPr lang="en-GB"/>
              <a:t>Paper 2 will take place on Wednesday 15th May and paper 3 will take place on Thursday 16th May. These tests have a total of 35 marks each and lasts for 40 minutes each.  </a:t>
            </a:r>
            <a:endParaRPr/>
          </a:p>
          <a:p>
            <a:pPr indent="0" lvl="0" marL="0" rtl="0" algn="l">
              <a:spcBef>
                <a:spcPts val="1200"/>
              </a:spcBef>
              <a:spcAft>
                <a:spcPts val="0"/>
              </a:spcAft>
              <a:buNone/>
            </a:pPr>
            <a:r>
              <a:rPr lang="en-GB"/>
              <a:t> </a:t>
            </a:r>
            <a:endParaRPr/>
          </a:p>
          <a:p>
            <a:pPr indent="0" lvl="0" marL="0" rtl="0" algn="l">
              <a:spcBef>
                <a:spcPts val="1200"/>
              </a:spcBef>
              <a:spcAft>
                <a:spcPts val="0"/>
              </a:spcAft>
              <a:buNone/>
            </a:pPr>
            <a:r>
              <a:rPr lang="en-GB"/>
              <a:t>These papers require children to demonstrate their mathematical knowledge and skills, as well as their ability to solve problems and their mathematical reasoning. They cover a wide range of mathematical topics from key stage 2 including,</a:t>
            </a:r>
            <a:endParaRPr/>
          </a:p>
          <a:p>
            <a:pPr indent="0" lvl="0" marL="0" rtl="0" algn="l">
              <a:spcBef>
                <a:spcPts val="1200"/>
              </a:spcBef>
              <a:spcAft>
                <a:spcPts val="0"/>
              </a:spcAft>
              <a:buNone/>
            </a:pPr>
            <a:r>
              <a:rPr lang="en-GB"/>
              <a:t>●Number and place value (including Roman numerals);</a:t>
            </a:r>
            <a:endParaRPr/>
          </a:p>
          <a:p>
            <a:pPr indent="0" lvl="0" marL="0" rtl="0" algn="l">
              <a:spcBef>
                <a:spcPts val="1200"/>
              </a:spcBef>
              <a:spcAft>
                <a:spcPts val="0"/>
              </a:spcAft>
              <a:buNone/>
            </a:pPr>
            <a:r>
              <a:rPr lang="en-GB"/>
              <a:t>●The four operations;</a:t>
            </a:r>
            <a:endParaRPr/>
          </a:p>
          <a:p>
            <a:pPr indent="0" lvl="0" marL="0" rtl="0" algn="l">
              <a:spcBef>
                <a:spcPts val="1200"/>
              </a:spcBef>
              <a:spcAft>
                <a:spcPts val="0"/>
              </a:spcAft>
              <a:buNone/>
            </a:pPr>
            <a:r>
              <a:rPr lang="en-GB"/>
              <a:t>●Geometry (properties of shape, position and direction);</a:t>
            </a:r>
            <a:endParaRPr/>
          </a:p>
          <a:p>
            <a:pPr indent="0" lvl="0" marL="0" rtl="0" algn="l">
              <a:spcBef>
                <a:spcPts val="1200"/>
              </a:spcBef>
              <a:spcAft>
                <a:spcPts val="0"/>
              </a:spcAft>
              <a:buNone/>
            </a:pPr>
            <a:r>
              <a:rPr lang="en-GB"/>
              <a:t>●Statistics;</a:t>
            </a:r>
            <a:endParaRPr/>
          </a:p>
          <a:p>
            <a:pPr indent="0" lvl="0" marL="0" rtl="0" algn="l">
              <a:spcBef>
                <a:spcPts val="1200"/>
              </a:spcBef>
              <a:spcAft>
                <a:spcPts val="0"/>
              </a:spcAft>
              <a:buNone/>
            </a:pPr>
            <a:r>
              <a:rPr lang="en-GB"/>
              <a:t>●Measurement (length, perimeter, mass, volume, time, money);</a:t>
            </a:r>
            <a:endParaRPr/>
          </a:p>
          <a:p>
            <a:pPr indent="0" lvl="0" marL="0" rtl="0" algn="l">
              <a:spcBef>
                <a:spcPts val="1200"/>
              </a:spcBef>
              <a:spcAft>
                <a:spcPts val="0"/>
              </a:spcAft>
              <a:buNone/>
            </a:pPr>
            <a:r>
              <a:rPr lang="en-GB"/>
              <a:t>●Algebra;</a:t>
            </a:r>
            <a:endParaRPr/>
          </a:p>
          <a:p>
            <a:pPr indent="0" lvl="0" marL="0" rtl="0" algn="l">
              <a:spcBef>
                <a:spcPts val="1200"/>
              </a:spcBef>
              <a:spcAft>
                <a:spcPts val="0"/>
              </a:spcAft>
              <a:buNone/>
            </a:pPr>
            <a:r>
              <a:rPr lang="en-GB"/>
              <a:t>●Ratio and proportion;</a:t>
            </a:r>
            <a:endParaRPr/>
          </a:p>
          <a:p>
            <a:pPr indent="0" lvl="0" marL="0" rtl="0" algn="l">
              <a:spcBef>
                <a:spcPts val="1200"/>
              </a:spcBef>
              <a:spcAft>
                <a:spcPts val="0"/>
              </a:spcAft>
              <a:buNone/>
            </a:pPr>
            <a:r>
              <a:rPr lang="en-GB"/>
              <a:t>●Fractions, decimals and percentages.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GB"/>
              <a:t>What are SATs?</a:t>
            </a:r>
            <a:endParaRPr/>
          </a:p>
        </p:txBody>
      </p:sp>
      <p:sp>
        <p:nvSpPr>
          <p:cNvPr id="103" name="Google Shape;103;p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GB" sz="2800"/>
              <a:t>SATs are tests taken by children at the end of Year 6.  The test papers are set by the DfE and they are not marked by school.</a:t>
            </a:r>
            <a:endParaRPr/>
          </a:p>
          <a:p>
            <a:pPr indent="-182880" lvl="0" marL="182880" rtl="0" algn="l">
              <a:lnSpc>
                <a:spcPct val="90000"/>
              </a:lnSpc>
              <a:spcBef>
                <a:spcPts val="1200"/>
              </a:spcBef>
              <a:spcAft>
                <a:spcPts val="0"/>
              </a:spcAft>
              <a:buSzPts val="2800"/>
              <a:buChar char="●"/>
            </a:pPr>
            <a:r>
              <a:rPr lang="en-GB" sz="2800"/>
              <a:t>There are tests in Reading, Grammar, Punctuation and Spelling (GPaS) and Maths.</a:t>
            </a:r>
            <a:endParaRPr/>
          </a:p>
          <a:p>
            <a:pPr indent="-182880" lvl="0" marL="182880" rtl="0" algn="l">
              <a:lnSpc>
                <a:spcPct val="90000"/>
              </a:lnSpc>
              <a:spcBef>
                <a:spcPts val="1200"/>
              </a:spcBef>
              <a:spcAft>
                <a:spcPts val="0"/>
              </a:spcAft>
              <a:buSzPts val="2800"/>
              <a:buChar char="●"/>
            </a:pPr>
            <a:r>
              <a:rPr lang="en-GB" sz="2800"/>
              <a:t>The tests are done over 4 days in May.</a:t>
            </a:r>
            <a:endParaRPr sz="2800"/>
          </a:p>
          <a:p>
            <a:pPr indent="-182880" lvl="0" marL="182880" rtl="0" algn="l">
              <a:lnSpc>
                <a:spcPct val="90000"/>
              </a:lnSpc>
              <a:spcBef>
                <a:spcPts val="1200"/>
              </a:spcBef>
              <a:spcAft>
                <a:spcPts val="0"/>
              </a:spcAft>
              <a:buSzPts val="2800"/>
              <a:buChar char="●"/>
            </a:pPr>
            <a:r>
              <a:rPr lang="en-GB" sz="2800"/>
              <a:t>Mon 13 to Thur 16 May</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3"/>
          <p:cNvSpPr txBox="1"/>
          <p:nvPr>
            <p:ph type="title"/>
          </p:nvPr>
        </p:nvSpPr>
        <p:spPr>
          <a:xfrm>
            <a:off x="102000" y="999923"/>
            <a:ext cx="2947500" cy="55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GB"/>
              <a:t>Maths Papers 2 and 3</a:t>
            </a:r>
            <a:br>
              <a:rPr lang="en-GB"/>
            </a:br>
            <a:r>
              <a:rPr lang="en-GB"/>
              <a:t>Reasoning</a:t>
            </a:r>
            <a:endParaRPr/>
          </a:p>
        </p:txBody>
      </p:sp>
      <p:pic>
        <p:nvPicPr>
          <p:cNvPr id="267" name="Google Shape;267;p13"/>
          <p:cNvPicPr preferRelativeResize="0"/>
          <p:nvPr>
            <p:ph idx="1" type="body"/>
          </p:nvPr>
        </p:nvPicPr>
        <p:blipFill rotWithShape="1">
          <a:blip r:embed="rId3">
            <a:alphaModFix/>
          </a:blip>
          <a:srcRect b="0" l="0" r="0" t="0"/>
          <a:stretch/>
        </p:blipFill>
        <p:spPr>
          <a:xfrm>
            <a:off x="4204050" y="-22800"/>
            <a:ext cx="7710600" cy="3943200"/>
          </a:xfrm>
          <a:prstGeom prst="rect">
            <a:avLst/>
          </a:prstGeom>
          <a:noFill/>
          <a:ln>
            <a:noFill/>
          </a:ln>
        </p:spPr>
      </p:pic>
      <p:pic>
        <p:nvPicPr>
          <p:cNvPr id="268" name="Google Shape;268;p13"/>
          <p:cNvPicPr preferRelativeResize="0"/>
          <p:nvPr/>
        </p:nvPicPr>
        <p:blipFill rotWithShape="1">
          <a:blip r:embed="rId4">
            <a:alphaModFix/>
          </a:blip>
          <a:srcRect b="0" l="0" r="0" t="0"/>
          <a:stretch/>
        </p:blipFill>
        <p:spPr>
          <a:xfrm>
            <a:off x="3497486" y="3077437"/>
            <a:ext cx="5714194" cy="3943074"/>
          </a:xfrm>
          <a:prstGeom prst="rect">
            <a:avLst/>
          </a:prstGeom>
          <a:noFill/>
          <a:ln>
            <a:noFill/>
          </a:ln>
        </p:spPr>
      </p:pic>
      <p:sp>
        <p:nvSpPr>
          <p:cNvPr id="269" name="Google Shape;269;p13"/>
          <p:cNvSpPr txBox="1"/>
          <p:nvPr/>
        </p:nvSpPr>
        <p:spPr>
          <a:xfrm>
            <a:off x="9659675" y="4160075"/>
            <a:ext cx="2094300" cy="261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Corbel"/>
                <a:ea typeface="Corbel"/>
                <a:cs typeface="Corbel"/>
                <a:sym typeface="Corbel"/>
              </a:rPr>
              <a:t>40 mins test</a:t>
            </a:r>
            <a:endParaRPr sz="1800">
              <a:latin typeface="Corbel"/>
              <a:ea typeface="Corbel"/>
              <a:cs typeface="Corbel"/>
              <a:sym typeface="Corbel"/>
            </a:endParaRPr>
          </a:p>
          <a:p>
            <a:pPr indent="0" lvl="0" marL="0" rtl="0" algn="l">
              <a:spcBef>
                <a:spcPts val="0"/>
              </a:spcBef>
              <a:spcAft>
                <a:spcPts val="0"/>
              </a:spcAft>
              <a:buNone/>
            </a:pPr>
            <a:r>
              <a:rPr lang="en-GB" sz="1800">
                <a:latin typeface="Corbel"/>
                <a:ea typeface="Corbel"/>
                <a:cs typeface="Corbel"/>
                <a:sym typeface="Corbel"/>
              </a:rPr>
              <a:t>Questions range in marks given to each one ( 1- 3)</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rPr lang="en-GB" sz="1800">
                <a:latin typeface="Corbel"/>
                <a:ea typeface="Corbel"/>
                <a:cs typeface="Corbel"/>
                <a:sym typeface="Corbel"/>
              </a:rPr>
              <a:t>What do you know?</a:t>
            </a:r>
            <a:endParaRPr sz="1800">
              <a:latin typeface="Corbel"/>
              <a:ea typeface="Corbel"/>
              <a:cs typeface="Corbel"/>
              <a:sym typeface="Corbel"/>
            </a:endParaRPr>
          </a:p>
          <a:p>
            <a:pPr indent="0" lvl="0" marL="0" rtl="0" algn="l">
              <a:spcBef>
                <a:spcPts val="0"/>
              </a:spcBef>
              <a:spcAft>
                <a:spcPts val="0"/>
              </a:spcAft>
              <a:buNone/>
            </a:pPr>
            <a:r>
              <a:t/>
            </a:r>
            <a:endParaRPr sz="1800">
              <a:latin typeface="Corbel"/>
              <a:ea typeface="Corbel"/>
              <a:cs typeface="Corbel"/>
              <a:sym typeface="Corbel"/>
            </a:endParaRPr>
          </a:p>
          <a:p>
            <a:pPr indent="0" lvl="0" marL="0" rtl="0" algn="l">
              <a:spcBef>
                <a:spcPts val="0"/>
              </a:spcBef>
              <a:spcAft>
                <a:spcPts val="0"/>
              </a:spcAft>
              <a:buNone/>
            </a:pPr>
            <a:r>
              <a:rPr lang="en-GB" sz="1800">
                <a:latin typeface="Corbel"/>
                <a:ea typeface="Corbel"/>
                <a:cs typeface="Corbel"/>
                <a:sym typeface="Corbel"/>
              </a:rPr>
              <a:t>Need to make notes</a:t>
            </a:r>
            <a:endParaRPr sz="1800">
              <a:latin typeface="Corbel"/>
              <a:ea typeface="Corbel"/>
              <a:cs typeface="Corbel"/>
              <a:sym typeface="Corbel"/>
            </a:endParaRPr>
          </a:p>
          <a:p>
            <a:pPr indent="0" lvl="0" marL="0" rtl="0" algn="l">
              <a:spcBef>
                <a:spcPts val="0"/>
              </a:spcBef>
              <a:spcAft>
                <a:spcPts val="0"/>
              </a:spcAft>
              <a:buNone/>
            </a:pPr>
            <a:r>
              <a:t/>
            </a:r>
            <a:endParaRPr>
              <a:latin typeface="Corbel"/>
              <a:ea typeface="Corbel"/>
              <a:cs typeface="Corbel"/>
              <a:sym typeface="Corbel"/>
            </a:endParaRPr>
          </a:p>
        </p:txBody>
      </p:sp>
      <p:sp>
        <p:nvSpPr>
          <p:cNvPr id="270" name="Google Shape;270;p13"/>
          <p:cNvSpPr txBox="1"/>
          <p:nvPr/>
        </p:nvSpPr>
        <p:spPr>
          <a:xfrm>
            <a:off x="113200" y="75475"/>
            <a:ext cx="42828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latin typeface="Corbel"/>
                <a:ea typeface="Corbel"/>
                <a:cs typeface="Corbel"/>
                <a:sym typeface="Corbel"/>
              </a:rPr>
              <a:t>Questions cover content from Y3- Y6.</a:t>
            </a:r>
            <a:endParaRPr sz="1900">
              <a:latin typeface="Corbel"/>
              <a:ea typeface="Corbel"/>
              <a:cs typeface="Corbel"/>
              <a:sym typeface="Corbe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1c8ffbda8ce_0_28"/>
          <p:cNvSpPr txBox="1"/>
          <p:nvPr/>
        </p:nvSpPr>
        <p:spPr>
          <a:xfrm>
            <a:off x="112000" y="2389050"/>
            <a:ext cx="3240000" cy="207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3200"/>
              <a:t>SAT support</a:t>
            </a:r>
            <a:endParaRPr sz="3200"/>
          </a:p>
          <a:p>
            <a:pPr indent="0" lvl="0" marL="0" rtl="0" algn="l">
              <a:spcBef>
                <a:spcPts val="0"/>
              </a:spcBef>
              <a:spcAft>
                <a:spcPts val="0"/>
              </a:spcAft>
              <a:buNone/>
            </a:pPr>
            <a:r>
              <a:rPr lang="en-GB" sz="3200"/>
              <a:t>Written methods</a:t>
            </a:r>
            <a:endParaRPr sz="3200"/>
          </a:p>
          <a:p>
            <a:pPr indent="0" lvl="0" marL="0" rtl="0" algn="l">
              <a:spcBef>
                <a:spcPts val="0"/>
              </a:spcBef>
              <a:spcAft>
                <a:spcPts val="0"/>
              </a:spcAft>
              <a:buNone/>
            </a:pPr>
            <a:r>
              <a:rPr lang="en-GB" sz="3200"/>
              <a:t>CGP</a:t>
            </a:r>
            <a:endParaRPr sz="3200"/>
          </a:p>
        </p:txBody>
      </p:sp>
      <p:sp>
        <p:nvSpPr>
          <p:cNvPr id="276" name="Google Shape;276;g1c8ffbda8ce_0_28"/>
          <p:cNvSpPr txBox="1"/>
          <p:nvPr/>
        </p:nvSpPr>
        <p:spPr>
          <a:xfrm>
            <a:off x="152400" y="152400"/>
            <a:ext cx="3000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accent3"/>
                </a:solidFill>
                <a:hlinkClick r:id="rId3">
                  <a:extLst>
                    <a:ext uri="{A12FA001-AC4F-418D-AE19-62706E023703}">
                      <ahyp:hlinkClr val="tx"/>
                    </a:ext>
                  </a:extLst>
                </a:hlinkClick>
              </a:rPr>
              <a:t>MBMS Maths Website</a:t>
            </a:r>
            <a:endParaRPr/>
          </a:p>
        </p:txBody>
      </p:sp>
      <p:pic>
        <p:nvPicPr>
          <p:cNvPr id="277" name="Google Shape;277;g1c8ffbda8ce_0_28"/>
          <p:cNvPicPr preferRelativeResize="0"/>
          <p:nvPr/>
        </p:nvPicPr>
        <p:blipFill>
          <a:blip r:embed="rId4">
            <a:alphaModFix/>
          </a:blip>
          <a:stretch>
            <a:fillRect/>
          </a:stretch>
        </p:blipFill>
        <p:spPr>
          <a:xfrm>
            <a:off x="3696400" y="379425"/>
            <a:ext cx="8247598" cy="6099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GB"/>
              <a:t>When are the SATs?</a:t>
            </a:r>
            <a:endParaRPr/>
          </a:p>
        </p:txBody>
      </p:sp>
      <p:sp>
        <p:nvSpPr>
          <p:cNvPr id="109" name="Google Shape;109;p3"/>
          <p:cNvSpPr txBox="1"/>
          <p:nvPr>
            <p:ph idx="1" type="body"/>
          </p:nvPr>
        </p:nvSpPr>
        <p:spPr>
          <a:xfrm>
            <a:off x="3879479" y="1123833"/>
            <a:ext cx="7315200" cy="512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GB" sz="2800"/>
              <a:t>Children will sit the following SATs papers:</a:t>
            </a:r>
            <a:endParaRPr/>
          </a:p>
          <a:p>
            <a:pPr indent="0" lvl="0" marL="0" rtl="0" algn="l">
              <a:lnSpc>
                <a:spcPct val="90000"/>
              </a:lnSpc>
              <a:spcBef>
                <a:spcPts val="1200"/>
              </a:spcBef>
              <a:spcAft>
                <a:spcPts val="0"/>
              </a:spcAft>
              <a:buSzPts val="2800"/>
              <a:buNone/>
            </a:pPr>
            <a:r>
              <a:rPr lang="en-GB" sz="2800"/>
              <a:t> </a:t>
            </a:r>
            <a:r>
              <a:rPr b="1" lang="en-GB" sz="2800">
                <a:solidFill>
                  <a:schemeClr val="dk1"/>
                </a:solidFill>
              </a:rPr>
              <a:t>Monday 13 May</a:t>
            </a:r>
            <a:endParaRPr>
              <a:solidFill>
                <a:schemeClr val="dk1"/>
              </a:solidFill>
            </a:endParaRPr>
          </a:p>
          <a:p>
            <a:pPr indent="0" lvl="0" marL="0" rtl="0" algn="l">
              <a:lnSpc>
                <a:spcPct val="90000"/>
              </a:lnSpc>
              <a:spcBef>
                <a:spcPts val="1200"/>
              </a:spcBef>
              <a:spcAft>
                <a:spcPts val="0"/>
              </a:spcAft>
              <a:buSzPts val="2800"/>
              <a:buNone/>
            </a:pPr>
            <a:r>
              <a:rPr lang="en-GB" sz="2800"/>
              <a:t>Grammar, Punctuation and Spelling (Paper 1) </a:t>
            </a:r>
            <a:endParaRPr/>
          </a:p>
          <a:p>
            <a:pPr indent="0" lvl="0" marL="0" rtl="0" algn="l">
              <a:lnSpc>
                <a:spcPct val="90000"/>
              </a:lnSpc>
              <a:spcBef>
                <a:spcPts val="1200"/>
              </a:spcBef>
              <a:spcAft>
                <a:spcPts val="0"/>
              </a:spcAft>
              <a:buSzPts val="2800"/>
              <a:buNone/>
            </a:pPr>
            <a:r>
              <a:rPr lang="en-GB" sz="2800"/>
              <a:t>Grammar, Punctuation and Spelling (Paper 2)</a:t>
            </a:r>
            <a:endParaRPr/>
          </a:p>
          <a:p>
            <a:pPr indent="0" lvl="0" marL="0" rtl="0" algn="l">
              <a:lnSpc>
                <a:spcPct val="90000"/>
              </a:lnSpc>
              <a:spcBef>
                <a:spcPts val="1200"/>
              </a:spcBef>
              <a:spcAft>
                <a:spcPts val="0"/>
              </a:spcAft>
              <a:buSzPts val="2800"/>
              <a:buNone/>
            </a:pPr>
            <a:r>
              <a:rPr b="1" lang="en-GB" sz="2800"/>
              <a:t>Tuesday  14  May</a:t>
            </a:r>
            <a:endParaRPr/>
          </a:p>
          <a:p>
            <a:pPr indent="0" lvl="0" marL="0" rtl="0" algn="l">
              <a:lnSpc>
                <a:spcPct val="90000"/>
              </a:lnSpc>
              <a:spcBef>
                <a:spcPts val="1200"/>
              </a:spcBef>
              <a:spcAft>
                <a:spcPts val="0"/>
              </a:spcAft>
              <a:buSzPts val="2800"/>
              <a:buNone/>
            </a:pPr>
            <a:r>
              <a:rPr lang="en-GB" sz="2800"/>
              <a:t>Reading </a:t>
            </a:r>
            <a:endParaRPr/>
          </a:p>
          <a:p>
            <a:pPr indent="0" lvl="0" marL="0" rtl="0" algn="l">
              <a:lnSpc>
                <a:spcPct val="90000"/>
              </a:lnSpc>
              <a:spcBef>
                <a:spcPts val="1200"/>
              </a:spcBef>
              <a:spcAft>
                <a:spcPts val="0"/>
              </a:spcAft>
              <a:buSzPts val="2800"/>
              <a:buNone/>
            </a:pPr>
            <a:r>
              <a:rPr b="1" lang="en-GB" sz="2800"/>
              <a:t>Wednesday  15 May</a:t>
            </a:r>
            <a:endParaRPr/>
          </a:p>
          <a:p>
            <a:pPr indent="0" lvl="0" marL="0" rtl="0" algn="l">
              <a:lnSpc>
                <a:spcPct val="90000"/>
              </a:lnSpc>
              <a:spcBef>
                <a:spcPts val="1200"/>
              </a:spcBef>
              <a:spcAft>
                <a:spcPts val="0"/>
              </a:spcAft>
              <a:buSzPts val="2800"/>
              <a:buNone/>
            </a:pPr>
            <a:r>
              <a:rPr lang="en-GB" sz="2800"/>
              <a:t>Maths Paper 1 (Arithmetic) </a:t>
            </a:r>
            <a:endParaRPr/>
          </a:p>
          <a:p>
            <a:pPr indent="0" lvl="0" marL="0" rtl="0" algn="l">
              <a:lnSpc>
                <a:spcPct val="90000"/>
              </a:lnSpc>
              <a:spcBef>
                <a:spcPts val="1200"/>
              </a:spcBef>
              <a:spcAft>
                <a:spcPts val="0"/>
              </a:spcAft>
              <a:buSzPts val="2800"/>
              <a:buNone/>
            </a:pPr>
            <a:r>
              <a:rPr lang="en-GB" sz="2800"/>
              <a:t>Maths Paper 2 (Reasoning) </a:t>
            </a:r>
            <a:endParaRPr/>
          </a:p>
          <a:p>
            <a:pPr indent="0" lvl="0" marL="0" rtl="0" algn="l">
              <a:lnSpc>
                <a:spcPct val="90000"/>
              </a:lnSpc>
              <a:spcBef>
                <a:spcPts val="1200"/>
              </a:spcBef>
              <a:spcAft>
                <a:spcPts val="0"/>
              </a:spcAft>
              <a:buSzPts val="2800"/>
              <a:buNone/>
            </a:pPr>
            <a:r>
              <a:rPr b="1" lang="en-GB" sz="2800"/>
              <a:t>Thursday  16 May</a:t>
            </a:r>
            <a:endParaRPr/>
          </a:p>
          <a:p>
            <a:pPr indent="0" lvl="0" marL="0" rtl="0" algn="l">
              <a:lnSpc>
                <a:spcPct val="90000"/>
              </a:lnSpc>
              <a:spcBef>
                <a:spcPts val="1200"/>
              </a:spcBef>
              <a:spcAft>
                <a:spcPts val="0"/>
              </a:spcAft>
              <a:buSzPts val="2800"/>
              <a:buNone/>
            </a:pPr>
            <a:r>
              <a:rPr lang="en-GB" sz="2800"/>
              <a:t>Maths Paper 3 (Reasoning)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GB"/>
              <a:t>What happens if my child is poorly and can’t attend school on the day of a test?</a:t>
            </a:r>
            <a:endParaRPr/>
          </a:p>
        </p:txBody>
      </p:sp>
      <p:sp>
        <p:nvSpPr>
          <p:cNvPr id="115" name="Google Shape;115;p4"/>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GB" sz="2800"/>
              <a:t>The tests have to be taken on the set days.  This is when all Y6 children in England take the same test.</a:t>
            </a:r>
            <a:endParaRPr/>
          </a:p>
          <a:p>
            <a:pPr indent="-182880" lvl="0" marL="182880" rtl="0" algn="l">
              <a:lnSpc>
                <a:spcPct val="90000"/>
              </a:lnSpc>
              <a:spcBef>
                <a:spcPts val="1200"/>
              </a:spcBef>
              <a:spcAft>
                <a:spcPts val="0"/>
              </a:spcAft>
              <a:buSzPts val="2800"/>
              <a:buChar char="●"/>
            </a:pPr>
            <a:r>
              <a:rPr lang="en-GB" sz="2800"/>
              <a:t>If your child is poorly, we ask DfE if they can sit the test when they are well enough. </a:t>
            </a:r>
            <a:endParaRPr sz="2800"/>
          </a:p>
          <a:p>
            <a:pPr indent="-182880" lvl="0" marL="182880" rtl="0" algn="l">
              <a:lnSpc>
                <a:spcPct val="90000"/>
              </a:lnSpc>
              <a:spcBef>
                <a:spcPts val="1200"/>
              </a:spcBef>
              <a:spcAft>
                <a:spcPts val="0"/>
              </a:spcAft>
              <a:buSzPts val="2800"/>
              <a:buChar char="●"/>
            </a:pPr>
            <a:r>
              <a:rPr lang="en-GB" sz="2800"/>
              <a:t>It is important to make sure your child is at school for the tests as it is not as nice for your child to do the test by themselves when they return.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cf8fba7710_1_5"/>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GB"/>
              <a:t>How we help pupils</a:t>
            </a:r>
            <a:endParaRPr/>
          </a:p>
        </p:txBody>
      </p:sp>
      <p:sp>
        <p:nvSpPr>
          <p:cNvPr id="121" name="Google Shape;121;g1cf8fba7710_1_5"/>
          <p:cNvSpPr txBox="1"/>
          <p:nvPr>
            <p:ph idx="1" type="body"/>
          </p:nvPr>
        </p:nvSpPr>
        <p:spPr>
          <a:xfrm>
            <a:off x="3869268" y="864108"/>
            <a:ext cx="7315200" cy="5120700"/>
          </a:xfrm>
          <a:prstGeom prst="rect">
            <a:avLst/>
          </a:prstGeom>
          <a:noFill/>
          <a:ln>
            <a:noFill/>
          </a:ln>
        </p:spPr>
        <p:txBody>
          <a:bodyPr anchorCtr="0" anchor="ctr" bIns="45700" lIns="91425" spcFirstLastPara="1" rIns="91425" wrap="square" tIns="45700">
            <a:normAutofit/>
          </a:bodyPr>
          <a:lstStyle/>
          <a:p>
            <a:pPr indent="-431800" lvl="0" marL="457200" rtl="0" algn="l">
              <a:lnSpc>
                <a:spcPct val="90000"/>
              </a:lnSpc>
              <a:spcBef>
                <a:spcPts val="0"/>
              </a:spcBef>
              <a:spcAft>
                <a:spcPts val="0"/>
              </a:spcAft>
              <a:buSzPts val="3200"/>
              <a:buChar char="●"/>
            </a:pPr>
            <a:r>
              <a:rPr lang="en-GB" sz="3400"/>
              <a:t>Adjusted curriculum for 8 days </a:t>
            </a:r>
            <a:endParaRPr sz="3400"/>
          </a:p>
          <a:p>
            <a:pPr indent="-431800" lvl="0" marL="457200" rtl="0" algn="l">
              <a:lnSpc>
                <a:spcPct val="90000"/>
              </a:lnSpc>
              <a:spcBef>
                <a:spcPts val="0"/>
              </a:spcBef>
              <a:spcAft>
                <a:spcPts val="0"/>
              </a:spcAft>
              <a:buSzPts val="3200"/>
              <a:buChar char="●"/>
            </a:pPr>
            <a:r>
              <a:rPr lang="en-GB" sz="3400"/>
              <a:t>Adjusted test arrangements for some pupils</a:t>
            </a:r>
            <a:endParaRPr sz="3400"/>
          </a:p>
          <a:p>
            <a:pPr indent="-431800" lvl="0" marL="457200" rtl="0" algn="l">
              <a:lnSpc>
                <a:spcPct val="90000"/>
              </a:lnSpc>
              <a:spcBef>
                <a:spcPts val="0"/>
              </a:spcBef>
              <a:spcAft>
                <a:spcPts val="0"/>
              </a:spcAft>
              <a:buSzPts val="3200"/>
              <a:buChar char="●"/>
            </a:pPr>
            <a:r>
              <a:rPr lang="en-GB" sz="3400"/>
              <a:t>Masterclass</a:t>
            </a:r>
            <a:endParaRPr sz="3400"/>
          </a:p>
          <a:p>
            <a:pPr indent="-444500" lvl="0" marL="457200" rtl="0" algn="l">
              <a:lnSpc>
                <a:spcPct val="90000"/>
              </a:lnSpc>
              <a:spcBef>
                <a:spcPts val="0"/>
              </a:spcBef>
              <a:spcAft>
                <a:spcPts val="0"/>
              </a:spcAft>
              <a:buSzPts val="3400"/>
              <a:buChar char="●"/>
            </a:pPr>
            <a:r>
              <a:rPr lang="en-GB" sz="3400"/>
              <a:t>Quality first teaching for all pupils</a:t>
            </a:r>
            <a:endParaRPr sz="3400"/>
          </a:p>
          <a:p>
            <a:pPr indent="0" lvl="0" marL="457200" rtl="0" algn="l">
              <a:lnSpc>
                <a:spcPct val="90000"/>
              </a:lnSpc>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1cf8fba7710_1_0"/>
          <p:cNvSpPr txBox="1"/>
          <p:nvPr>
            <p:ph type="title"/>
          </p:nvPr>
        </p:nvSpPr>
        <p:spPr>
          <a:xfrm>
            <a:off x="252919" y="1123837"/>
            <a:ext cx="2947500" cy="460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What pupils said last year about the way we prepare the pupils for the tests</a:t>
            </a:r>
            <a:endParaRPr/>
          </a:p>
        </p:txBody>
      </p:sp>
      <p:sp>
        <p:nvSpPr>
          <p:cNvPr id="127" name="Google Shape;127;g1cf8fba7710_1_0"/>
          <p:cNvSpPr txBox="1"/>
          <p:nvPr>
            <p:ph idx="1" type="body"/>
          </p:nvPr>
        </p:nvSpPr>
        <p:spPr>
          <a:xfrm>
            <a:off x="3869268" y="864108"/>
            <a:ext cx="7315200" cy="5120700"/>
          </a:xfrm>
          <a:prstGeom prst="rect">
            <a:avLst/>
          </a:prstGeom>
        </p:spPr>
        <p:txBody>
          <a:bodyPr anchorCtr="0" anchor="ctr" bIns="45700" lIns="91425" spcFirstLastPara="1" rIns="91425" wrap="square" tIns="45700">
            <a:normAutofit/>
          </a:bodyPr>
          <a:lstStyle/>
          <a:p>
            <a:pPr indent="-374650" lvl="0" marL="457200" rtl="0" algn="l">
              <a:spcBef>
                <a:spcPts val="1200"/>
              </a:spcBef>
              <a:spcAft>
                <a:spcPts val="0"/>
              </a:spcAft>
              <a:buSzPts val="2300"/>
              <a:buChar char="●"/>
            </a:pPr>
            <a:r>
              <a:rPr lang="en-GB" sz="2500"/>
              <a:t>88% of pupils felt the change of timetable in the lead up to the tests helped them. </a:t>
            </a:r>
            <a:endParaRPr sz="2500"/>
          </a:p>
          <a:p>
            <a:pPr indent="-374650" lvl="0" marL="457200" rtl="0" algn="l">
              <a:spcBef>
                <a:spcPts val="0"/>
              </a:spcBef>
              <a:spcAft>
                <a:spcPts val="0"/>
              </a:spcAft>
              <a:buSzPts val="2300"/>
              <a:buChar char="●"/>
            </a:pPr>
            <a:r>
              <a:rPr lang="en-GB" sz="2500"/>
              <a:t>90% of the pupils felt well prepared for the maths test</a:t>
            </a:r>
            <a:endParaRPr sz="2500"/>
          </a:p>
          <a:p>
            <a:pPr indent="-374650" lvl="0" marL="457200" rtl="0" algn="l">
              <a:spcBef>
                <a:spcPts val="0"/>
              </a:spcBef>
              <a:spcAft>
                <a:spcPts val="0"/>
              </a:spcAft>
              <a:buSzPts val="2300"/>
              <a:buChar char="●"/>
            </a:pPr>
            <a:r>
              <a:rPr lang="en-GB" sz="2500"/>
              <a:t>89% of the pupils felt well prepared for the English tests</a:t>
            </a:r>
            <a:endParaRPr sz="2500"/>
          </a:p>
          <a:p>
            <a:pPr indent="-374650" lvl="0" marL="457200" rtl="0" algn="l">
              <a:spcBef>
                <a:spcPts val="0"/>
              </a:spcBef>
              <a:spcAft>
                <a:spcPts val="0"/>
              </a:spcAft>
              <a:buSzPts val="2300"/>
              <a:buChar char="●"/>
            </a:pPr>
            <a:r>
              <a:rPr lang="en-GB" sz="2500"/>
              <a:t>94% of pupils felt the school gave them the right amount of support.</a:t>
            </a:r>
            <a:endParaRPr sz="2500"/>
          </a:p>
          <a:p>
            <a:pPr indent="-374650" lvl="0" marL="457200" rtl="0" algn="l">
              <a:spcBef>
                <a:spcPts val="0"/>
              </a:spcBef>
              <a:spcAft>
                <a:spcPts val="0"/>
              </a:spcAft>
              <a:buSzPts val="2300"/>
              <a:buChar char="●"/>
            </a:pPr>
            <a:r>
              <a:rPr lang="en-GB" sz="2500"/>
              <a:t>47% of pupils attended a superboost session after school but not all said they were helpful - </a:t>
            </a:r>
            <a:r>
              <a:rPr b="1" lang="en-GB" sz="2500"/>
              <a:t>we have changed this. </a:t>
            </a:r>
            <a:endParaRPr b="1" sz="2500"/>
          </a:p>
          <a:p>
            <a:pPr indent="-374650" lvl="0" marL="457200" rtl="0" algn="l">
              <a:spcBef>
                <a:spcPts val="0"/>
              </a:spcBef>
              <a:spcAft>
                <a:spcPts val="0"/>
              </a:spcAft>
              <a:buSzPts val="2300"/>
              <a:buChar char="●"/>
            </a:pPr>
            <a:r>
              <a:rPr lang="en-GB" sz="2500"/>
              <a:t>96% of the pupils thought the well being lesson each day before the tests was really helpful. </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cf8fba7710_1_10"/>
          <p:cNvSpPr txBox="1"/>
          <p:nvPr>
            <p:ph type="title"/>
          </p:nvPr>
        </p:nvSpPr>
        <p:spPr>
          <a:xfrm>
            <a:off x="252919" y="1123837"/>
            <a:ext cx="2947500" cy="4601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33" name="Google Shape;133;g1cf8fba7710_1_10"/>
          <p:cNvSpPr txBox="1"/>
          <p:nvPr>
            <p:ph idx="1" type="body"/>
          </p:nvPr>
        </p:nvSpPr>
        <p:spPr>
          <a:xfrm>
            <a:off x="3869268" y="864108"/>
            <a:ext cx="7315200" cy="5120700"/>
          </a:xfrm>
          <a:prstGeom prst="rect">
            <a:avLst/>
          </a:prstGeom>
        </p:spPr>
        <p:txBody>
          <a:bodyPr anchorCtr="0" anchor="ctr" bIns="45700" lIns="91425" spcFirstLastPara="1" rIns="91425" wrap="square" tIns="45700">
            <a:normAutofit/>
          </a:bodyPr>
          <a:lstStyle/>
          <a:p>
            <a:pPr indent="0" lvl="0" marL="0" rtl="0" algn="l">
              <a:spcBef>
                <a:spcPts val="1200"/>
              </a:spcBef>
              <a:spcAft>
                <a:spcPts val="0"/>
              </a:spcAft>
              <a:buNone/>
            </a:pPr>
            <a:r>
              <a:rPr b="1" lang="en-GB" sz="3100"/>
              <a:t>Rewards</a:t>
            </a:r>
            <a:endParaRPr sz="3000"/>
          </a:p>
          <a:p>
            <a:pPr indent="-419100" lvl="0" marL="457200" rtl="0" algn="l">
              <a:spcBef>
                <a:spcPts val="1200"/>
              </a:spcBef>
              <a:spcAft>
                <a:spcPts val="0"/>
              </a:spcAft>
              <a:buSzPts val="3000"/>
              <a:buChar char="●"/>
            </a:pPr>
            <a:r>
              <a:rPr lang="en-GB" sz="3000"/>
              <a:t>PE session every day (8 days before)</a:t>
            </a:r>
            <a:endParaRPr sz="3000"/>
          </a:p>
          <a:p>
            <a:pPr indent="-419100" lvl="0" marL="457200" rtl="0" algn="l">
              <a:spcBef>
                <a:spcPts val="0"/>
              </a:spcBef>
              <a:spcAft>
                <a:spcPts val="0"/>
              </a:spcAft>
              <a:buSzPts val="3000"/>
              <a:buChar char="●"/>
            </a:pPr>
            <a:r>
              <a:rPr lang="en-GB" sz="3000"/>
              <a:t>Silent disco wellbeing session</a:t>
            </a:r>
            <a:endParaRPr sz="3000"/>
          </a:p>
          <a:p>
            <a:pPr indent="-419100" lvl="0" marL="457200" rtl="0" algn="l">
              <a:spcBef>
                <a:spcPts val="0"/>
              </a:spcBef>
              <a:spcAft>
                <a:spcPts val="0"/>
              </a:spcAft>
              <a:buSzPts val="3000"/>
              <a:buChar char="●"/>
            </a:pPr>
            <a:r>
              <a:rPr lang="en-GB" sz="3000"/>
              <a:t>Free Swim Vouchers</a:t>
            </a:r>
            <a:endParaRPr sz="3000"/>
          </a:p>
          <a:p>
            <a:pPr indent="-419100" lvl="0" marL="457200" rtl="0" algn="l">
              <a:spcBef>
                <a:spcPts val="0"/>
              </a:spcBef>
              <a:spcAft>
                <a:spcPts val="0"/>
              </a:spcAft>
              <a:buSzPts val="3000"/>
              <a:buChar char="●"/>
            </a:pPr>
            <a:r>
              <a:rPr lang="en-GB" sz="3000"/>
              <a:t>Ice cream van on the Friday of test week.</a:t>
            </a:r>
            <a:endParaRPr sz="3000"/>
          </a:p>
          <a:p>
            <a:pPr indent="-419100" lvl="0" marL="457200" rtl="0" algn="l">
              <a:spcBef>
                <a:spcPts val="0"/>
              </a:spcBef>
              <a:spcAft>
                <a:spcPts val="0"/>
              </a:spcAft>
              <a:buSzPts val="3000"/>
              <a:buChar char="●"/>
            </a:pPr>
            <a:r>
              <a:rPr lang="en-GB" sz="3000"/>
              <a:t>Visit to St Mary’s Lighthouse for rock pooling and beach games. </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GB"/>
              <a:t>How long are the tests? What happens?</a:t>
            </a:r>
            <a:endParaRPr/>
          </a:p>
        </p:txBody>
      </p:sp>
      <p:sp>
        <p:nvSpPr>
          <p:cNvPr id="139" name="Google Shape;139;p5"/>
          <p:cNvSpPr txBox="1"/>
          <p:nvPr>
            <p:ph idx="1" type="body"/>
          </p:nvPr>
        </p:nvSpPr>
        <p:spPr>
          <a:xfrm>
            <a:off x="3422425" y="868675"/>
            <a:ext cx="8529600" cy="512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400"/>
              <a:buNone/>
            </a:pPr>
            <a:r>
              <a:rPr lang="en-GB" sz="2400"/>
              <a:t>The standard timings of tests are shown but some children are entitled to extra time for specific reasons set by DfE: </a:t>
            </a:r>
            <a:endParaRPr sz="2400"/>
          </a:p>
          <a:p>
            <a:pPr indent="0" lvl="0" marL="0" rtl="0" algn="l">
              <a:lnSpc>
                <a:spcPct val="90000"/>
              </a:lnSpc>
              <a:spcBef>
                <a:spcPts val="0"/>
              </a:spcBef>
              <a:spcAft>
                <a:spcPts val="0"/>
              </a:spcAft>
              <a:buSzPts val="2400"/>
              <a:buNone/>
            </a:pPr>
            <a:r>
              <a:t/>
            </a:r>
            <a:endParaRPr sz="2400"/>
          </a:p>
          <a:p>
            <a:pPr indent="0" lvl="0" marL="0" rtl="0" algn="l">
              <a:lnSpc>
                <a:spcPct val="100000"/>
              </a:lnSpc>
              <a:spcBef>
                <a:spcPts val="0"/>
              </a:spcBef>
              <a:spcAft>
                <a:spcPts val="0"/>
              </a:spcAft>
              <a:buSzPts val="2400"/>
              <a:buNone/>
            </a:pPr>
            <a:r>
              <a:rPr lang="en-GB" sz="2400"/>
              <a:t>Grammar, Punctuation and Spelling (Paper 1) – 45 minutes;  Grammar, Punctuation and Spelling (Paper 2) – 15 minutes;   Reading – 60 minutes;                                          			                            Maths Paper 1 (Arithmetic) – 30 minutes; 			   </a:t>
            </a:r>
            <a:endParaRPr sz="2400"/>
          </a:p>
          <a:p>
            <a:pPr indent="0" lvl="0" marL="0" rtl="0" algn="l">
              <a:lnSpc>
                <a:spcPct val="100000"/>
              </a:lnSpc>
              <a:spcBef>
                <a:spcPts val="0"/>
              </a:spcBef>
              <a:spcAft>
                <a:spcPts val="0"/>
              </a:spcAft>
              <a:buSzPts val="2400"/>
              <a:buNone/>
            </a:pPr>
            <a:r>
              <a:rPr lang="en-GB" sz="2400"/>
              <a:t>Maths Paper 2 (Reasoning) – 40 minutes; 		                     </a:t>
            </a:r>
            <a:endParaRPr sz="2400"/>
          </a:p>
          <a:p>
            <a:pPr indent="0" lvl="0" marL="0" rtl="0" algn="l">
              <a:lnSpc>
                <a:spcPct val="100000"/>
              </a:lnSpc>
              <a:spcBef>
                <a:spcPts val="0"/>
              </a:spcBef>
              <a:spcAft>
                <a:spcPts val="0"/>
              </a:spcAft>
              <a:buSzPts val="2400"/>
              <a:buNone/>
            </a:pPr>
            <a:r>
              <a:rPr lang="en-GB" sz="2400"/>
              <a:t>Maths Paper 3 (Reasoning) – 40 minutes</a:t>
            </a:r>
            <a:endParaRPr/>
          </a:p>
          <a:p>
            <a:pPr indent="0" lvl="0" marL="0" rtl="0" algn="l">
              <a:lnSpc>
                <a:spcPct val="90000"/>
              </a:lnSpc>
              <a:spcBef>
                <a:spcPts val="1200"/>
              </a:spcBef>
              <a:spcAft>
                <a:spcPts val="0"/>
              </a:spcAft>
              <a:buSzPts val="2400"/>
              <a:buNone/>
            </a:pPr>
            <a:r>
              <a:rPr lang="en-GB" sz="2400"/>
              <a:t>The tests will take place during normal school hours, under exam conditions.</a:t>
            </a:r>
            <a:endParaRPr/>
          </a:p>
          <a:p>
            <a:pPr indent="0" lvl="0" marL="0" rtl="0" algn="l">
              <a:lnSpc>
                <a:spcPct val="90000"/>
              </a:lnSpc>
              <a:spcBef>
                <a:spcPts val="1200"/>
              </a:spcBef>
              <a:spcAft>
                <a:spcPts val="0"/>
              </a:spcAft>
              <a:buSzPts val="2400"/>
              <a:buNone/>
            </a:pPr>
            <a:r>
              <a:rPr lang="en-GB" sz="2400"/>
              <a:t>Children are not allowed to talk to each other from the moment the test papers are handed out until they are collected.</a:t>
            </a:r>
            <a:endParaRPr/>
          </a:p>
          <a:p>
            <a:pPr indent="0" lvl="0" marL="0" rtl="0" algn="l">
              <a:lnSpc>
                <a:spcPct val="90000"/>
              </a:lnSpc>
              <a:spcBef>
                <a:spcPts val="1200"/>
              </a:spcBef>
              <a:spcAft>
                <a:spcPts val="0"/>
              </a:spcAft>
              <a:buSzPts val="2400"/>
              <a:buNone/>
            </a:pPr>
            <a:r>
              <a:rPr lang="en-GB" sz="2400"/>
              <a:t>Afterwards, the completed papers are sent away to be marked externally. </a:t>
            </a:r>
            <a:endParaRPr/>
          </a:p>
          <a:p>
            <a:pPr indent="0" lvl="0" marL="0" rtl="0" algn="l">
              <a:lnSpc>
                <a:spcPct val="90000"/>
              </a:lnSpc>
              <a:spcBef>
                <a:spcPts val="1200"/>
              </a:spcBef>
              <a:spcAft>
                <a:spcPts val="0"/>
              </a:spcAft>
              <a:buSzPts val="2400"/>
              <a:buNone/>
            </a:pPr>
            <a:r>
              <a:rPr lang="en-GB" sz="2400"/>
              <a:t>The children’s results are sent back to school at some point in July.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d86f5d42d673932_0"/>
          <p:cNvSpPr txBox="1"/>
          <p:nvPr>
            <p:ph idx="4294967295" type="title"/>
          </p:nvPr>
        </p:nvSpPr>
        <p:spPr>
          <a:xfrm>
            <a:off x="387289" y="368444"/>
            <a:ext cx="15147600" cy="7728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GB"/>
              <a:t>Specific arrangements for SATs</a:t>
            </a:r>
            <a:endParaRPr/>
          </a:p>
        </p:txBody>
      </p:sp>
      <p:sp>
        <p:nvSpPr>
          <p:cNvPr id="145" name="Google Shape;145;gd86f5d42d673932_0"/>
          <p:cNvSpPr txBox="1"/>
          <p:nvPr>
            <p:ph idx="4294967295" type="body"/>
          </p:nvPr>
        </p:nvSpPr>
        <p:spPr>
          <a:xfrm>
            <a:off x="554125" y="368450"/>
            <a:ext cx="11188500" cy="5988000"/>
          </a:xfrm>
          <a:prstGeom prst="rect">
            <a:avLst/>
          </a:prstGeom>
          <a:noFill/>
          <a:ln>
            <a:noFill/>
          </a:ln>
        </p:spPr>
        <p:txBody>
          <a:bodyPr anchorCtr="0" anchor="t" bIns="121900" lIns="121900" spcFirstLastPara="1" rIns="121900" wrap="square" tIns="121900">
            <a:noAutofit/>
          </a:bodyPr>
          <a:lstStyle/>
          <a:p>
            <a:pPr indent="0" lvl="0" marL="152400" rtl="0" algn="l">
              <a:lnSpc>
                <a:spcPct val="115000"/>
              </a:lnSpc>
              <a:spcBef>
                <a:spcPts val="0"/>
              </a:spcBef>
              <a:spcAft>
                <a:spcPts val="0"/>
              </a:spcAft>
              <a:buSzPts val="2400"/>
              <a:buNone/>
            </a:pPr>
            <a:r>
              <a:rPr lang="en-GB"/>
              <a:t>Children with additional needs (who have similar support as part of day-to-day learning in school) may be allotted specific arrangements, including:</a:t>
            </a:r>
            <a:endParaRPr/>
          </a:p>
          <a:p>
            <a:pPr indent="-457200" lvl="0" marL="609600" rtl="0" algn="l">
              <a:lnSpc>
                <a:spcPct val="115000"/>
              </a:lnSpc>
              <a:spcBef>
                <a:spcPts val="0"/>
              </a:spcBef>
              <a:spcAft>
                <a:spcPts val="0"/>
              </a:spcAft>
              <a:buSzPts val="2400"/>
              <a:buFont typeface="Nunito"/>
              <a:buChar char="●"/>
            </a:pPr>
            <a:r>
              <a:rPr lang="en-GB"/>
              <a:t>Additional (extra) time;</a:t>
            </a:r>
            <a:endParaRPr/>
          </a:p>
          <a:p>
            <a:pPr indent="-457200" lvl="0" marL="609600" rtl="0" algn="l">
              <a:lnSpc>
                <a:spcPct val="115000"/>
              </a:lnSpc>
              <a:spcBef>
                <a:spcPts val="0"/>
              </a:spcBef>
              <a:spcAft>
                <a:spcPts val="0"/>
              </a:spcAft>
              <a:buSzPts val="2400"/>
              <a:buFont typeface="Nunito"/>
              <a:buChar char="●"/>
            </a:pPr>
            <a:r>
              <a:rPr lang="en-GB"/>
              <a:t>Tests being opened early to be modified;</a:t>
            </a:r>
            <a:endParaRPr/>
          </a:p>
          <a:p>
            <a:pPr indent="-457200" lvl="0" marL="609600" rtl="0" algn="l">
              <a:lnSpc>
                <a:spcPct val="115000"/>
              </a:lnSpc>
              <a:spcBef>
                <a:spcPts val="0"/>
              </a:spcBef>
              <a:spcAft>
                <a:spcPts val="0"/>
              </a:spcAft>
              <a:buSzPts val="2400"/>
              <a:buFont typeface="Nunito"/>
              <a:buChar char="●"/>
            </a:pPr>
            <a:r>
              <a:rPr lang="en-GB"/>
              <a:t>An adult to scribe (write) for them;</a:t>
            </a:r>
            <a:endParaRPr/>
          </a:p>
          <a:p>
            <a:pPr indent="-457200" lvl="0" marL="609600" rtl="0" algn="l">
              <a:lnSpc>
                <a:spcPct val="115000"/>
              </a:lnSpc>
              <a:spcBef>
                <a:spcPts val="0"/>
              </a:spcBef>
              <a:spcAft>
                <a:spcPts val="0"/>
              </a:spcAft>
              <a:buSzPts val="2400"/>
              <a:buFont typeface="Nunito"/>
              <a:buChar char="●"/>
            </a:pPr>
            <a:r>
              <a:rPr lang="en-GB"/>
              <a:t>Using word processors independently; </a:t>
            </a:r>
            <a:endParaRPr/>
          </a:p>
          <a:p>
            <a:pPr indent="-457200" lvl="0" marL="609600" rtl="0" algn="l">
              <a:lnSpc>
                <a:spcPct val="115000"/>
              </a:lnSpc>
              <a:spcBef>
                <a:spcPts val="0"/>
              </a:spcBef>
              <a:spcAft>
                <a:spcPts val="0"/>
              </a:spcAft>
              <a:buSzPts val="2400"/>
              <a:buFont typeface="Nunito"/>
              <a:buChar char="●"/>
            </a:pPr>
            <a:r>
              <a:rPr lang="en-GB"/>
              <a:t>An adult to read for them (including a translator);</a:t>
            </a:r>
            <a:endParaRPr/>
          </a:p>
          <a:p>
            <a:pPr indent="-457200" lvl="0" marL="609600" rtl="0" algn="l">
              <a:lnSpc>
                <a:spcPct val="115000"/>
              </a:lnSpc>
              <a:spcBef>
                <a:spcPts val="0"/>
              </a:spcBef>
              <a:spcAft>
                <a:spcPts val="0"/>
              </a:spcAft>
              <a:buSzPts val="2400"/>
              <a:buFont typeface="Nunito"/>
              <a:buChar char="●"/>
            </a:pPr>
            <a:r>
              <a:rPr lang="en-GB"/>
              <a:t>The use of prompts or rest breaks;</a:t>
            </a:r>
            <a:endParaRPr/>
          </a:p>
          <a:p>
            <a:pPr indent="-457200" lvl="0" marL="609600" rtl="0" algn="l">
              <a:lnSpc>
                <a:spcPct val="115000"/>
              </a:lnSpc>
              <a:spcBef>
                <a:spcPts val="0"/>
              </a:spcBef>
              <a:spcAft>
                <a:spcPts val="0"/>
              </a:spcAft>
              <a:buSzPts val="2400"/>
              <a:buFont typeface="Nunito"/>
              <a:buChar char="●"/>
            </a:pPr>
            <a:r>
              <a:rPr lang="en-GB"/>
              <a:t>Arrangements for children who are ill or injured at the time of the tests. </a:t>
            </a:r>
            <a:endParaRPr/>
          </a:p>
          <a:p>
            <a:pPr indent="0" lvl="0" marL="152400" rtl="0" algn="l">
              <a:lnSpc>
                <a:spcPct val="115000"/>
              </a:lnSpc>
              <a:spcBef>
                <a:spcPts val="0"/>
              </a:spcBef>
              <a:spcAft>
                <a:spcPts val="0"/>
              </a:spcAft>
              <a:buSzPts val="2400"/>
              <a:buNone/>
            </a:pPr>
            <a:r>
              <a:t/>
            </a:r>
            <a:endParaRPr/>
          </a:p>
          <a:p>
            <a:pPr indent="0" lvl="0" marL="152400" rtl="0" algn="l">
              <a:lnSpc>
                <a:spcPct val="115000"/>
              </a:lnSpc>
              <a:spcBef>
                <a:spcPts val="0"/>
              </a:spcBef>
              <a:spcAft>
                <a:spcPts val="0"/>
              </a:spcAft>
              <a:buSzPts val="2400"/>
              <a:buNone/>
            </a:pPr>
            <a:r>
              <a:rPr b="0" i="1" lang="en-GB" sz="1400" u="none" cap="none" strike="noStrike">
                <a:solidFill>
                  <a:srgbClr val="000000"/>
                </a:solidFill>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i="1" sz="900"/>
          </a:p>
        </p:txBody>
      </p:sp>
      <p:sp>
        <p:nvSpPr>
          <p:cNvPr id="146" name="Google Shape;146;gd86f5d42d673932_0"/>
          <p:cNvSpPr txBox="1"/>
          <p:nvPr>
            <p:ph idx="12" type="sldNum"/>
          </p:nvPr>
        </p:nvSpPr>
        <p:spPr>
          <a:xfrm>
            <a:off x="10634135" y="6356350"/>
            <a:ext cx="1530900" cy="365100"/>
          </a:xfrm>
          <a:prstGeom prst="rect">
            <a:avLst/>
          </a:prstGeom>
          <a:noFill/>
          <a:ln>
            <a:noFill/>
          </a:ln>
        </p:spPr>
        <p:txBody>
          <a:bodyPr anchorCtr="0" anchor="ctr" bIns="121900" lIns="121900" spcFirstLastPara="1" rIns="121900" wrap="square" tIns="121900">
            <a:noAutofit/>
          </a:bodyPr>
          <a:lstStyle/>
          <a:p>
            <a:pPr indent="0" lvl="0" marL="0" rtl="0" algn="r">
              <a:spcBef>
                <a:spcPts val="0"/>
              </a:spcBef>
              <a:spcAft>
                <a:spcPts val="0"/>
              </a:spcAft>
              <a:buClr>
                <a:srgbClr val="000000"/>
              </a:buClr>
              <a:buFont typeface="Arial"/>
              <a:buNone/>
            </a:pPr>
            <a:fld id="{00000000-1234-1234-1234-123412341234}" type="slidenum">
              <a:rPr b="1" lang="en-GB" sz="1200">
                <a:solidFill>
                  <a:schemeClr val="accent1"/>
                </a:solidFill>
                <a:latin typeface="Corbel"/>
                <a:ea typeface="Corbel"/>
                <a:cs typeface="Corbel"/>
                <a:sym typeface="Corbel"/>
              </a:rPr>
              <a:t>‹#›</a:t>
            </a:fld>
            <a:endParaRPr b="1" sz="1200">
              <a:solidFill>
                <a:schemeClr val="accent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2022-02-09T10:45:50Z</dcterms:created>
  <dc:creator>Janice Gibson</dc:creator>
</cp:coreProperties>
</file>